
<file path=[Content_Types].xml><?xml version="1.0" encoding="utf-8"?>
<Types xmlns="http://schemas.openxmlformats.org/package/2006/content-types">
  <Default Extension="jpe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62" r:id="rId1"/>
  </p:sldMasterIdLst>
  <p:sldIdLst>
    <p:sldId id="256" r:id="rId2"/>
    <p:sldId id="259" r:id="rId3"/>
    <p:sldId id="261" r:id="rId4"/>
    <p:sldId id="262" r:id="rId5"/>
    <p:sldId id="258" r:id="rId6"/>
    <p:sldId id="264" r:id="rId7"/>
    <p:sldId id="265" r:id="rId8"/>
    <p:sldId id="266" r:id="rId9"/>
    <p:sldId id="267" r:id="rId10"/>
    <p:sldId id="268" r:id="rId11"/>
    <p:sldId id="260" r:id="rId12"/>
    <p:sldId id="269" r:id="rId13"/>
    <p:sldId id="270" r:id="rId14"/>
    <p:sldId id="271" r:id="rId15"/>
    <p:sldId id="272" r:id="rId16"/>
    <p:sldId id="273" r:id="rId17"/>
    <p:sldId id="274" r:id="rId18"/>
    <p:sldId id="275" r:id="rId19"/>
    <p:sldId id="276" r:id="rId20"/>
    <p:sldId id="279" r:id="rId21"/>
    <p:sldId id="277" r:id="rId22"/>
    <p:sldId id="278" r:id="rId23"/>
    <p:sldId id="280" r:id="rId24"/>
    <p:sldId id="281" r:id="rId25"/>
    <p:sldId id="288" r:id="rId26"/>
    <p:sldId id="287" r:id="rId27"/>
    <p:sldId id="283" r:id="rId28"/>
    <p:sldId id="284" r:id="rId29"/>
    <p:sldId id="286" r:id="rId30"/>
    <p:sldId id="289" r:id="rId31"/>
  </p:sldIdLst>
  <p:sldSz cx="12192000" cy="6858000"/>
  <p:notesSz cx="6858000" cy="9144000"/>
  <p:defaultTex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376FFBB-3401-ADAC-D9BD-CE2AD390E549}" v="179" dt="2021-02-06T15:17:11.036"/>
    <p1510:client id="{3346BFD1-BDCB-0F9F-E942-FFB264F71C82}" v="572" dt="2021-02-07T18:51:47.285"/>
    <p1510:client id="{3E53B325-ED5D-D9C1-3F0D-097B6AD5C6EC}" v="2627" dt="2021-02-08T12:31:04.651"/>
    <p1510:client id="{5583EB97-492D-4D02-86B2-7580DB9D1D46}" v="162" dt="2021-02-05T23:15:23.512"/>
    <p1510:client id="{8D35D4D3-508A-CED0-0A4D-18AFBDDC0EB4}" v="2470" dt="2021-02-07T20:37:58.795"/>
    <p1510:client id="{8E659EFD-A5D3-92CF-7B40-D3200F40781D}" v="88" dt="2021-02-07T18:54:03.237"/>
    <p1510:client id="{C2FFD847-6F60-A1E0-3A3C-6AFBF58ACAA7}" v="1485" dt="2021-02-07T20:04:41.657"/>
    <p1510:client id="{C9817068-E266-19F3-11B4-3E5F42CFF6C6}" v="3732" dt="2021-02-08T09:30:56.37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04DB13E-F722-4ED6-BB00-556651E95281}"/>
              </a:ext>
            </a:extLst>
          </p:cNvPr>
          <p:cNvSpPr/>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p:cNvSpPr/>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11" name="Rectangle 10"/>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15" name="Rectangle 14"/>
          <p:cNvSpPr/>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7" name="Group 6">
            <a:extLst>
              <a:ext uri="{FF2B5EF4-FFF2-40B4-BE49-F238E27FC236}">
                <a16:creationId xmlns:a16="http://schemas.microsoft.com/office/drawing/2014/main" id="{E26428D7-C6F3-473D-A360-A3F5C3E8728C}"/>
              </a:ext>
            </a:extLst>
          </p:cNvPr>
          <p:cNvGrpSpPr/>
          <p:nvPr/>
        </p:nvGrpSpPr>
        <p:grpSpPr>
          <a:xfrm>
            <a:off x="5250180" y="1267730"/>
            <a:ext cx="1691640" cy="615934"/>
            <a:chOff x="5250180" y="1267730"/>
            <a:chExt cx="1691640" cy="615934"/>
          </a:xfrm>
        </p:grpSpPr>
        <p:cxnSp>
          <p:nvCxnSpPr>
            <p:cNvPr id="17" name="Straight Connector 16"/>
            <p:cNvCxnSpPr/>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629103" y="2244830"/>
            <a:ext cx="8933796" cy="2437232"/>
          </a:xfrm>
        </p:spPr>
        <p:txBody>
          <a:bodyPr tIns="45720" bIns="45720" anchor="ctr">
            <a:normAutofit/>
          </a:bodyPr>
          <a:lstStyle>
            <a:lvl1pPr algn="ctr">
              <a:lnSpc>
                <a:spcPct val="83000"/>
              </a:lnSpc>
              <a:defRPr lang="en-US" sz="6800" b="0" kern="1200" cap="none" spc="-100" baseline="0" dirty="0">
                <a:solidFill>
                  <a:schemeClr val="tx1">
                    <a:lumMod val="85000"/>
                    <a:lumOff val="15000"/>
                  </a:schemeClr>
                </a:solidFill>
                <a:effectLst/>
                <a:latin typeface="+mj-lt"/>
                <a:ea typeface="+mn-ea"/>
                <a:cs typeface="+mn-cs"/>
              </a:defRPr>
            </a:lvl1pPr>
          </a:lstStyle>
          <a:p>
            <a:r>
              <a:rPr lang="en-US"/>
              <a:t>Click to edit Master title style</a:t>
            </a:r>
          </a:p>
        </p:txBody>
      </p:sp>
      <p:sp>
        <p:nvSpPr>
          <p:cNvPr id="3" name="Subtitle 2"/>
          <p:cNvSpPr>
            <a:spLocks noGrp="1"/>
          </p:cNvSpPr>
          <p:nvPr>
            <p:ph type="subTitle" idx="1"/>
          </p:nvPr>
        </p:nvSpPr>
        <p:spPr>
          <a:xfrm>
            <a:off x="1629101" y="4682062"/>
            <a:ext cx="8936846" cy="457201"/>
          </a:xfrm>
        </p:spPr>
        <p:txBody>
          <a:bodyPr>
            <a:normAutofit/>
          </a:bodyPr>
          <a:lstStyle>
            <a:lvl1pPr marL="0" indent="0" algn="ctr">
              <a:spcBef>
                <a:spcPts val="0"/>
              </a:spcBef>
              <a:buNone/>
              <a:defRPr sz="1800" spc="80" baseline="0">
                <a:solidFill>
                  <a:schemeClr val="tx1">
                    <a:lumMod val="95000"/>
                    <a:lumOff val="5000"/>
                  </a:schemeClr>
                </a:solidFill>
              </a:defRPr>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0" name="Date Placeholder 19"/>
          <p:cNvSpPr>
            <a:spLocks noGrp="1"/>
          </p:cNvSpPr>
          <p:nvPr>
            <p:ph type="dt" sz="half" idx="10"/>
          </p:nvPr>
        </p:nvSpPr>
        <p:spPr>
          <a:xfrm>
            <a:off x="5318760" y="1341256"/>
            <a:ext cx="1554480" cy="485546"/>
          </a:xfrm>
        </p:spPr>
        <p:txBody>
          <a:bodyPr/>
          <a:lstStyle>
            <a:lvl1pPr algn="ctr">
              <a:defRPr sz="1300" spc="0" baseline="0">
                <a:solidFill>
                  <a:srgbClr val="FFFFFF"/>
                </a:solidFill>
                <a:latin typeface="+mn-lt"/>
              </a:defRPr>
            </a:lvl1pPr>
          </a:lstStyle>
          <a:p>
            <a:fld id="{EA0C0817-A112-4847-8014-A94B7D2A4EA3}" type="datetime1">
              <a:rPr lang="en-US" smtClean="0"/>
              <a:t>2/8/2021</a:t>
            </a:fld>
            <a:endParaRPr lang="en-US"/>
          </a:p>
        </p:txBody>
      </p:sp>
      <p:sp>
        <p:nvSpPr>
          <p:cNvPr id="21" name="Footer Placeholder 20"/>
          <p:cNvSpPr>
            <a:spLocks noGrp="1"/>
          </p:cNvSpPr>
          <p:nvPr>
            <p:ph type="ftr" sz="quarter" idx="11"/>
          </p:nvPr>
        </p:nvSpPr>
        <p:spPr>
          <a:xfrm>
            <a:off x="1629100" y="5177408"/>
            <a:ext cx="5730295" cy="228600"/>
          </a:xfrm>
        </p:spPr>
        <p:txBody>
          <a:bodyPr/>
          <a:lstStyle>
            <a:lvl1pPr algn="l">
              <a:defRPr>
                <a:solidFill>
                  <a:schemeClr val="tx1">
                    <a:lumMod val="85000"/>
                    <a:lumOff val="15000"/>
                  </a:schemeClr>
                </a:solidFill>
              </a:defRPr>
            </a:lvl1pPr>
          </a:lstStyle>
          <a:p>
            <a:endParaRPr lang="en-US"/>
          </a:p>
        </p:txBody>
      </p:sp>
      <p:sp>
        <p:nvSpPr>
          <p:cNvPr id="22" name="Slide Number Placeholder 21"/>
          <p:cNvSpPr>
            <a:spLocks noGrp="1"/>
          </p:cNvSpPr>
          <p:nvPr>
            <p:ph type="sldNum" sz="quarter" idx="12"/>
          </p:nvPr>
        </p:nvSpPr>
        <p:spPr>
          <a:xfrm>
            <a:off x="8606920" y="5177408"/>
            <a:ext cx="1955980" cy="228600"/>
          </a:xfrm>
        </p:spPr>
        <p:txBody>
          <a:bodyPr/>
          <a:lstStyle>
            <a:lvl1pPr>
              <a:defRPr>
                <a:solidFill>
                  <a:schemeClr val="tx1">
                    <a:lumMod val="85000"/>
                    <a:lumOff val="15000"/>
                  </a:schemeClr>
                </a:solidFill>
              </a:defRPr>
            </a:lvl1pPr>
          </a:lstStyle>
          <a:p>
            <a:fld id="{34B7E4EF-A1BD-40F4-AB7B-04F084DD991D}" type="slidenum">
              <a:rPr lang="en-US" smtClean="0"/>
              <a:t>‹#›</a:t>
            </a:fld>
            <a:endParaRPr lang="en-US"/>
          </a:p>
        </p:txBody>
      </p:sp>
    </p:spTree>
    <p:extLst>
      <p:ext uri="{BB962C8B-B14F-4D97-AF65-F5344CB8AC3E}">
        <p14:creationId xmlns:p14="http://schemas.microsoft.com/office/powerpoint/2010/main" val="948377757"/>
      </p:ext>
    </p:extLst>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E94681D-2A4C-4A8D-B9B5-31D440D0328D}"/>
              </a:ext>
            </a:extLst>
          </p:cNvPr>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234696" y="237744"/>
            <a:ext cx="11722608" cy="6382512"/>
          </a:xfrm>
          <a:prstGeom prst="rect">
            <a:avLst/>
          </a:prstGeom>
          <a:solidFill>
            <a:schemeClr val="bg1">
              <a:lumMod val="75000"/>
              <a:alpha val="60000"/>
            </a:schemeClr>
          </a:solidFill>
          <a:ln w="6350" cap="flat" cmpd="sng" algn="ctr">
            <a:noFill/>
            <a:prstDash val="solid"/>
          </a:ln>
          <a:effectLst>
            <a:softEdge rad="0"/>
          </a:effectLst>
        </p:spPr>
      </p:sp>
      <p:sp>
        <p:nvSpPr>
          <p:cNvPr id="8" name="Rectangle 7"/>
          <p:cNvSpPr/>
          <p:nvPr/>
        </p:nvSpPr>
        <p:spPr>
          <a:xfrm>
            <a:off x="371856" y="374904"/>
            <a:ext cx="11448288" cy="6108192"/>
          </a:xfrm>
          <a:prstGeom prst="rect">
            <a:avLst/>
          </a:prstGeom>
          <a:noFill/>
          <a:ln w="6350" cap="sq" cmpd="sng" algn="ctr">
            <a:solidFill>
              <a:schemeClr val="tx1">
                <a:lumMod val="85000"/>
                <a:lumOff val="15000"/>
              </a:schemeClr>
            </a:solidFill>
            <a:prstDash val="solid"/>
            <a:miter lim="800000"/>
          </a:ln>
          <a:effectLst/>
        </p:spPr>
      </p:sp>
      <p:sp>
        <p:nvSpPr>
          <p:cNvPr id="2" name="Title Placeholder 1"/>
          <p:cNvSpPr>
            <a:spLocks noGrp="1"/>
          </p:cNvSpPr>
          <p:nvPr>
            <p:ph type="title"/>
          </p:nvPr>
        </p:nvSpPr>
        <p:spPr>
          <a:xfrm>
            <a:off x="1066800" y="642594"/>
            <a:ext cx="10058400" cy="13716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066800" y="2103120"/>
            <a:ext cx="10058400" cy="384962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7256794" y="6035040"/>
            <a:ext cx="2893045" cy="365760"/>
          </a:xfrm>
          <a:prstGeom prst="rect">
            <a:avLst/>
          </a:prstGeom>
        </p:spPr>
        <p:txBody>
          <a:bodyPr vert="horz" lIns="91440" tIns="45720" rIns="91440" bIns="45720" rtlCol="0" anchor="b"/>
          <a:lstStyle>
            <a:lvl1pPr algn="r">
              <a:defRPr sz="800">
                <a:solidFill>
                  <a:schemeClr val="tx1">
                    <a:lumMod val="75000"/>
                    <a:lumOff val="25000"/>
                  </a:schemeClr>
                </a:solidFill>
              </a:defRPr>
            </a:lvl1pPr>
          </a:lstStyle>
          <a:p>
            <a:fld id="{F6FA2B21-3FCD-4721-B95C-427943F61125}" type="datetime1">
              <a:rPr lang="en-US" smtClean="0"/>
              <a:t>2/8/2021</a:t>
            </a:fld>
            <a:endParaRPr lang="en-US"/>
          </a:p>
        </p:txBody>
      </p:sp>
      <p:sp>
        <p:nvSpPr>
          <p:cNvPr id="5" name="Footer Placeholder 4"/>
          <p:cNvSpPr>
            <a:spLocks noGrp="1"/>
          </p:cNvSpPr>
          <p:nvPr>
            <p:ph type="ftr" sz="quarter" idx="3"/>
          </p:nvPr>
        </p:nvSpPr>
        <p:spPr>
          <a:xfrm>
            <a:off x="1066800" y="6035040"/>
            <a:ext cx="5816600" cy="365760"/>
          </a:xfrm>
          <a:prstGeom prst="rect">
            <a:avLst/>
          </a:prstGeom>
        </p:spPr>
        <p:txBody>
          <a:bodyPr vert="horz" lIns="91440" tIns="45720" rIns="91440" bIns="45720" rtlCol="0" anchor="b"/>
          <a:lstStyle>
            <a:lvl1pPr algn="l">
              <a:defRPr sz="800">
                <a:solidFill>
                  <a:schemeClr val="tx1">
                    <a:lumMod val="85000"/>
                    <a:lumOff val="15000"/>
                  </a:schemeClr>
                </a:solidFill>
              </a:defRPr>
            </a:lvl1pPr>
          </a:lstStyle>
          <a:p>
            <a:endParaRPr lang="en-US"/>
          </a:p>
        </p:txBody>
      </p:sp>
      <p:sp>
        <p:nvSpPr>
          <p:cNvPr id="6" name="Slide Number Placeholder 5"/>
          <p:cNvSpPr>
            <a:spLocks noGrp="1"/>
          </p:cNvSpPr>
          <p:nvPr>
            <p:ph type="sldNum" sz="quarter" idx="4"/>
          </p:nvPr>
        </p:nvSpPr>
        <p:spPr>
          <a:xfrm>
            <a:off x="10287000" y="6035040"/>
            <a:ext cx="838200" cy="365760"/>
          </a:xfrm>
          <a:prstGeom prst="rect">
            <a:avLst/>
          </a:prstGeom>
        </p:spPr>
        <p:txBody>
          <a:bodyPr vert="horz" lIns="91440" tIns="45720" rIns="91440" bIns="45720" rtlCol="0" anchor="b"/>
          <a:lstStyle>
            <a:lvl1pPr algn="r">
              <a:defRPr sz="800">
                <a:solidFill>
                  <a:schemeClr val="tx1">
                    <a:lumMod val="75000"/>
                    <a:lumOff val="25000"/>
                  </a:schemeClr>
                </a:solidFill>
              </a:defRPr>
            </a:lvl1pPr>
          </a:lstStyle>
          <a:p>
            <a:fld id="{34B7E4EF-A1BD-40F4-AB7B-04F084DD991D}" type="slidenum">
              <a:rPr lang="en-US" smtClean="0"/>
              <a:t>‹#›</a:t>
            </a:fld>
            <a:endParaRPr lang="en-US"/>
          </a:p>
        </p:txBody>
      </p:sp>
    </p:spTree>
    <p:extLst>
      <p:ext uri="{BB962C8B-B14F-4D97-AF65-F5344CB8AC3E}">
        <p14:creationId xmlns:p14="http://schemas.microsoft.com/office/powerpoint/2010/main" val="3206115348"/>
      </p:ext>
    </p:extLst>
  </p:cSld>
  <p:clrMap bg1="lt1" tx1="dk1" bg2="lt2" tx2="dk2" accent1="accent1" accent2="accent2" accent3="accent3" accent4="accent4" accent5="accent5" accent6="accent6" hlink="hlink" folHlink="folHlink"/>
  <p:sldLayoutIdLst>
    <p:sldLayoutId id="2147483758" r:id="rId1"/>
  </p:sldLayoutIdLst>
  <p:hf sldNum="0" hdr="0" ftr="0" dt="0"/>
  <p:txStyles>
    <p:titleStyle>
      <a:lvl1pPr algn="l" defTabSz="914400" rtl="0" eaLnBrk="1" latinLnBrk="0" hangingPunct="1">
        <a:lnSpc>
          <a:spcPct val="90000"/>
        </a:lnSpc>
        <a:spcBef>
          <a:spcPct val="0"/>
        </a:spcBef>
        <a:buNone/>
        <a:defRPr lang="en-US" sz="3800" i="1" kern="1200" cap="none" spc="0" baseline="0" dirty="0">
          <a:solidFill>
            <a:schemeClr val="tx1">
              <a:lumMod val="85000"/>
              <a:lumOff val="15000"/>
            </a:schemeClr>
          </a:solidFill>
          <a:effectLst/>
          <a:latin typeface="+mj-lt"/>
          <a:ea typeface="+mn-ea"/>
          <a:cs typeface="+mn-cs"/>
        </a:defRPr>
      </a:lvl1pPr>
    </p:titleStyle>
    <p:bodyStyle>
      <a:lvl1pPr marL="182880" indent="-182880" algn="l" defTabSz="914400" rtl="0" eaLnBrk="1" latinLnBrk="0" hangingPunct="1">
        <a:lnSpc>
          <a:spcPct val="120000"/>
        </a:lnSpc>
        <a:spcBef>
          <a:spcPts val="900"/>
        </a:spcBef>
        <a:spcAft>
          <a:spcPts val="0"/>
        </a:spcAft>
        <a:buClr>
          <a:schemeClr val="tx1">
            <a:lumMod val="85000"/>
            <a:lumOff val="15000"/>
          </a:schemeClr>
        </a:buClr>
        <a:buFont typeface="Garamond" pitchFamily="18" charset="0"/>
        <a:buChar char="◦"/>
        <a:defRPr sz="1400" kern="1200">
          <a:solidFill>
            <a:schemeClr val="tx1"/>
          </a:solidFill>
          <a:latin typeface="+mn-lt"/>
          <a:ea typeface="+mn-ea"/>
          <a:cs typeface="+mn-cs"/>
        </a:defRPr>
      </a:lvl1pPr>
      <a:lvl2pPr marL="457200" indent="-182880" algn="l" defTabSz="914400" rtl="0" eaLnBrk="1" latinLnBrk="0" hangingPunct="1">
        <a:lnSpc>
          <a:spcPct val="120000"/>
        </a:lnSpc>
        <a:spcBef>
          <a:spcPts val="500"/>
        </a:spcBef>
        <a:buClr>
          <a:schemeClr val="tx1">
            <a:lumMod val="85000"/>
            <a:lumOff val="15000"/>
          </a:schemeClr>
        </a:buClr>
        <a:buFont typeface="Garamond" pitchFamily="18" charset="0"/>
        <a:buChar char="◦"/>
        <a:defRPr sz="1300" kern="1200">
          <a:solidFill>
            <a:schemeClr val="tx1"/>
          </a:solidFill>
          <a:latin typeface="+mn-lt"/>
          <a:ea typeface="+mn-ea"/>
          <a:cs typeface="+mn-cs"/>
        </a:defRPr>
      </a:lvl2pPr>
      <a:lvl3pPr marL="731520" indent="-182880" algn="l" defTabSz="914400" rtl="0" eaLnBrk="1" latinLnBrk="0" hangingPunct="1">
        <a:lnSpc>
          <a:spcPct val="120000"/>
        </a:lnSpc>
        <a:spcBef>
          <a:spcPts val="500"/>
        </a:spcBef>
        <a:buClr>
          <a:schemeClr val="tx1">
            <a:lumMod val="85000"/>
            <a:lumOff val="15000"/>
          </a:schemeClr>
        </a:buClr>
        <a:buFont typeface="Garamond" pitchFamily="18" charset="0"/>
        <a:buChar char="◦"/>
        <a:defRPr sz="1100" kern="1200">
          <a:solidFill>
            <a:schemeClr val="tx1"/>
          </a:solidFill>
          <a:latin typeface="+mn-lt"/>
          <a:ea typeface="+mn-ea"/>
          <a:cs typeface="+mn-cs"/>
        </a:defRPr>
      </a:lvl3pPr>
      <a:lvl4pPr marL="1005840" indent="-182880" algn="l" defTabSz="914400" rtl="0" eaLnBrk="1" latinLnBrk="0" hangingPunct="1">
        <a:lnSpc>
          <a:spcPct val="120000"/>
        </a:lnSpc>
        <a:spcBef>
          <a:spcPts val="500"/>
        </a:spcBef>
        <a:buClr>
          <a:schemeClr val="tx1">
            <a:lumMod val="85000"/>
            <a:lumOff val="15000"/>
          </a:schemeClr>
        </a:buClr>
        <a:buFont typeface="Garamond" pitchFamily="18" charset="0"/>
        <a:buChar char="◦"/>
        <a:defRPr sz="1100" kern="1200">
          <a:solidFill>
            <a:schemeClr val="tx1"/>
          </a:solidFill>
          <a:latin typeface="+mn-lt"/>
          <a:ea typeface="+mn-ea"/>
          <a:cs typeface="+mn-cs"/>
        </a:defRPr>
      </a:lvl4pPr>
      <a:lvl5pPr marL="1280160" indent="-182880" algn="l" defTabSz="914400" rtl="0" eaLnBrk="1" latinLnBrk="0" hangingPunct="1">
        <a:lnSpc>
          <a:spcPct val="120000"/>
        </a:lnSpc>
        <a:spcBef>
          <a:spcPts val="500"/>
        </a:spcBef>
        <a:buClr>
          <a:schemeClr val="tx1">
            <a:lumMod val="85000"/>
            <a:lumOff val="15000"/>
          </a:schemeClr>
        </a:buClr>
        <a:buFont typeface="Garamond" pitchFamily="18" charset="0"/>
        <a:buChar char="◦"/>
        <a:defRPr sz="11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4.png"/><Relationship Id="rId5" Type="http://schemas.openxmlformats.org/officeDocument/2006/relationships/image" Target="../media/image3.jpe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32">
            <a:extLst>
              <a:ext uri="{FF2B5EF4-FFF2-40B4-BE49-F238E27FC236}">
                <a16:creationId xmlns:a16="http://schemas.microsoft.com/office/drawing/2014/main" id="{0E7CA313-2F4B-4574-8399-12EF6A1BF2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79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3">
            <a:extLst>
              <a:ext uri="{FF2B5EF4-FFF2-40B4-BE49-F238E27FC236}">
                <a16:creationId xmlns:a16="http://schemas.microsoft.com/office/drawing/2014/main" id="{7408C4B6-2551-480A-B99D-F41811BA60B9}"/>
              </a:ext>
            </a:extLst>
          </p:cNvPr>
          <p:cNvPicPr>
            <a:picLocks noChangeAspect="1"/>
          </p:cNvPicPr>
          <p:nvPr/>
        </p:nvPicPr>
        <p:blipFill rotWithShape="1">
          <a:blip r:embed="rId4"/>
          <a:srcRect l="13543" r="10764" b="2"/>
          <a:stretch/>
        </p:blipFill>
        <p:spPr>
          <a:xfrm>
            <a:off x="-1" y="-41743"/>
            <a:ext cx="6150928" cy="4733741"/>
          </a:xfrm>
          <a:prstGeom prst="rect">
            <a:avLst/>
          </a:prstGeom>
        </p:spPr>
      </p:pic>
      <p:pic>
        <p:nvPicPr>
          <p:cNvPr id="4" name="Picture 4">
            <a:extLst>
              <a:ext uri="{FF2B5EF4-FFF2-40B4-BE49-F238E27FC236}">
                <a16:creationId xmlns:a16="http://schemas.microsoft.com/office/drawing/2014/main" id="{E3A1C1CF-2BED-4F1B-8DB5-417107063C59}"/>
              </a:ext>
            </a:extLst>
          </p:cNvPr>
          <p:cNvPicPr>
            <a:picLocks noChangeAspect="1"/>
          </p:cNvPicPr>
          <p:nvPr/>
        </p:nvPicPr>
        <p:blipFill rotWithShape="1">
          <a:blip r:embed="rId5"/>
          <a:srcRect l="446" t="970" r="858" b="31579"/>
          <a:stretch/>
        </p:blipFill>
        <p:spPr>
          <a:xfrm>
            <a:off x="6091826" y="-41744"/>
            <a:ext cx="6139055" cy="5194541"/>
          </a:xfrm>
          <a:prstGeom prst="rect">
            <a:avLst/>
          </a:prstGeom>
        </p:spPr>
      </p:pic>
      <p:sp>
        <p:nvSpPr>
          <p:cNvPr id="35" name="Rectangle 34">
            <a:extLst>
              <a:ext uri="{FF2B5EF4-FFF2-40B4-BE49-F238E27FC236}">
                <a16:creationId xmlns:a16="http://schemas.microsoft.com/office/drawing/2014/main" id="{2644B391-9BFE-445C-A9EC-F544BB85FB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530074"/>
            <a:ext cx="12192000" cy="2327925"/>
          </a:xfrm>
          <a:prstGeom prst="rect">
            <a:avLst/>
          </a:prstGeom>
          <a:solidFill>
            <a:schemeClr val="bg1">
              <a:lumMod val="75000"/>
              <a:lumOff val="25000"/>
            </a:schemeClr>
          </a:solidFill>
          <a:ln w="6350" cap="sq" cmpd="sng" algn="ctr">
            <a:noFill/>
            <a:prstDash val="solid"/>
            <a:miter lim="800000"/>
          </a:ln>
          <a:effectLst/>
        </p:spPr>
      </p:sp>
      <p:sp>
        <p:nvSpPr>
          <p:cNvPr id="37" name="Rectangle 36">
            <a:extLst>
              <a:ext uri="{FF2B5EF4-FFF2-40B4-BE49-F238E27FC236}">
                <a16:creationId xmlns:a16="http://schemas.microsoft.com/office/drawing/2014/main" id="{80F26E69-87D9-4655-AE7B-280A87AA3C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6116" y="4692768"/>
            <a:ext cx="11859768" cy="2002536"/>
          </a:xfrm>
          <a:prstGeom prst="rect">
            <a:avLst/>
          </a:prstGeom>
          <a:noFill/>
          <a:ln w="6350" cap="sq" cmpd="sng" algn="ctr">
            <a:solidFill>
              <a:schemeClr val="tx1"/>
            </a:solidFill>
            <a:prstDash val="solid"/>
            <a:miter lim="800000"/>
          </a:ln>
          <a:effectLst>
            <a:softEdge rad="0"/>
          </a:effectLst>
        </p:spPr>
      </p:sp>
      <p:sp>
        <p:nvSpPr>
          <p:cNvPr id="2" name="Tytuł 1"/>
          <p:cNvSpPr>
            <a:spLocks noGrp="1"/>
          </p:cNvSpPr>
          <p:nvPr>
            <p:ph type="ctrTitle"/>
          </p:nvPr>
        </p:nvSpPr>
        <p:spPr>
          <a:xfrm>
            <a:off x="372723" y="5301277"/>
            <a:ext cx="11439414" cy="897439"/>
          </a:xfrm>
        </p:spPr>
        <p:txBody>
          <a:bodyPr>
            <a:noAutofit/>
          </a:bodyPr>
          <a:lstStyle/>
          <a:p>
            <a:r>
              <a:rPr lang="pl-PL" sz="4800">
                <a:solidFill>
                  <a:schemeClr val="tx1"/>
                </a:solidFill>
              </a:rPr>
              <a:t>BITWA POD MONTE CASSINO, CZYLI JAK ŻOŁNIERZE POLSCY WSŁAWILI IMIĘ CAŁEGO NARODU</a:t>
            </a:r>
          </a:p>
        </p:txBody>
      </p:sp>
      <p:pic>
        <p:nvPicPr>
          <p:cNvPr id="5" name="Czerwone maki na monte cassino - pieśń patriotyczna">
            <a:hlinkClick r:id="" action="ppaction://media"/>
            <a:extLst>
              <a:ext uri="{FF2B5EF4-FFF2-40B4-BE49-F238E27FC236}">
                <a16:creationId xmlns:a16="http://schemas.microsoft.com/office/drawing/2014/main" id="{B210E622-954F-4EA8-88E1-8F6BA9EC780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flipH="1">
            <a:off x="6158413" y="4368669"/>
            <a:ext cx="52626" cy="72634"/>
          </a:xfrm>
          <a:prstGeom prst="rect">
            <a:avLst/>
          </a:prstGeom>
        </p:spPr>
      </p:pic>
    </p:spTree>
    <p:extLst>
      <p:ext uri="{BB962C8B-B14F-4D97-AF65-F5344CB8AC3E}">
        <p14:creationId xmlns:p14="http://schemas.microsoft.com/office/powerpoint/2010/main" val="65031716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5="http://schemas.microsoft.com/office/powerpoint/2012/main" Requires="p15">
      <p:transition xmlns:p14="http://schemas.microsoft.com/office/powerpoint/2010/main" spd="slow" p14:dur="2000">
        <p15:prstTrans prst="fractur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55"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p:cTn id="11" dur="1000" fill="hold"/>
                                        <p:tgtEl>
                                          <p:spTgt spid="2"/>
                                        </p:tgtEl>
                                        <p:attrNameLst>
                                          <p:attrName>ppt_w</p:attrName>
                                        </p:attrNameLst>
                                      </p:cBhvr>
                                      <p:tavLst>
                                        <p:tav tm="0">
                                          <p:val>
                                            <p:strVal val="#ppt_w*0.70"/>
                                          </p:val>
                                        </p:tav>
                                        <p:tav tm="100000">
                                          <p:val>
                                            <p:strVal val="#ppt_w"/>
                                          </p:val>
                                        </p:tav>
                                      </p:tavLst>
                                    </p:anim>
                                    <p:anim calcmode="lin" valueType="num">
                                      <p:cBhvr>
                                        <p:cTn id="12" dur="1000" fill="hold"/>
                                        <p:tgtEl>
                                          <p:spTgt spid="2"/>
                                        </p:tgtEl>
                                        <p:attrNameLst>
                                          <p:attrName>ppt_h</p:attrName>
                                        </p:attrNameLst>
                                      </p:cBhvr>
                                      <p:tavLst>
                                        <p:tav tm="0">
                                          <p:val>
                                            <p:strVal val="#ppt_h"/>
                                          </p:val>
                                        </p:tav>
                                        <p:tav tm="100000">
                                          <p:val>
                                            <p:strVal val="#ppt_h"/>
                                          </p:val>
                                        </p:tav>
                                      </p:tavLst>
                                    </p:anim>
                                    <p:animEffect transition="in" filter="fade">
                                      <p:cBhvr>
                                        <p:cTn id="13" dur="10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12"/>
                                        </p:tgtEl>
                                        <p:attrNameLst>
                                          <p:attrName>style.visibility</p:attrName>
                                        </p:attrNameLst>
                                      </p:cBhvr>
                                      <p:to>
                                        <p:strVal val="visible"/>
                                      </p:to>
                                    </p:set>
                                    <p:anim calcmode="lin" valueType="num">
                                      <p:cBhvr additive="base">
                                        <p:cTn id="18" dur="500" fill="hold"/>
                                        <p:tgtEl>
                                          <p:spTgt spid="12"/>
                                        </p:tgtEl>
                                        <p:attrNameLst>
                                          <p:attrName>ppt_x</p:attrName>
                                        </p:attrNameLst>
                                      </p:cBhvr>
                                      <p:tavLst>
                                        <p:tav tm="0">
                                          <p:val>
                                            <p:strVal val="#ppt_x"/>
                                          </p:val>
                                        </p:tav>
                                        <p:tav tm="100000">
                                          <p:val>
                                            <p:strVal val="#ppt_x"/>
                                          </p:val>
                                        </p:tav>
                                      </p:tavLst>
                                    </p:anim>
                                    <p:anim calcmode="lin" valueType="num">
                                      <p:cBhvr additive="base">
                                        <p:cTn id="19"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2" presetClass="entr" presetSubtype="4" fill="hold" nodeType="clickEffect">
                                  <p:stCondLst>
                                    <p:cond delay="0"/>
                                  </p:stCondLst>
                                  <p:childTnLst>
                                    <p:set>
                                      <p:cBhvr>
                                        <p:cTn id="23" dur="1" fill="hold">
                                          <p:stCondLst>
                                            <p:cond delay="0"/>
                                          </p:stCondLst>
                                        </p:cTn>
                                        <p:tgtEl>
                                          <p:spTgt spid="4"/>
                                        </p:tgtEl>
                                        <p:attrNameLst>
                                          <p:attrName>style.visibility</p:attrName>
                                        </p:attrNameLst>
                                      </p:cBhvr>
                                      <p:to>
                                        <p:strVal val="visible"/>
                                      </p:to>
                                    </p:set>
                                    <p:anim calcmode="lin" valueType="num">
                                      <p:cBhvr additive="base">
                                        <p:cTn id="24" dur="500"/>
                                        <p:tgtEl>
                                          <p:spTgt spid="4"/>
                                        </p:tgtEl>
                                        <p:attrNameLst>
                                          <p:attrName>ppt_y</p:attrName>
                                        </p:attrNameLst>
                                      </p:cBhvr>
                                      <p:tavLst>
                                        <p:tav tm="0">
                                          <p:val>
                                            <p:strVal val="#ppt_y+#ppt_h*1.125000"/>
                                          </p:val>
                                        </p:tav>
                                        <p:tav tm="100000">
                                          <p:val>
                                            <p:strVal val="#ppt_y"/>
                                          </p:val>
                                        </p:tav>
                                      </p:tavLst>
                                    </p:anim>
                                    <p:animEffect transition="in" filter="wipe(up)">
                                      <p:cBhvr>
                                        <p:cTn id="2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20000" numSld="999">
                <p:cTn id="26" repeatCount="indefinite" fill="hold" display="0">
                  <p:stCondLst>
                    <p:cond delay="indefinite"/>
                  </p:stCondLst>
                  <p:endCondLst>
                    <p:cond evt="onStopAudio" delay="0">
                      <p:tgtEl>
                        <p:sldTgt/>
                      </p:tgtEl>
                    </p:cond>
                  </p:endCondLst>
                </p:cTn>
                <p:tgtEl>
                  <p:spTgt spid="5"/>
                </p:tgtEl>
              </p:cMediaNode>
            </p:audio>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1E94681D-2A4C-4A8D-B9B5-31D440D032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ACC34E14-7009-4770-92C3-8FA9DFFCC1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11722608" cy="6382512"/>
          </a:xfrm>
          <a:prstGeom prst="rect">
            <a:avLst/>
          </a:prstGeom>
          <a:solidFill>
            <a:schemeClr val="bg1">
              <a:lumMod val="75000"/>
              <a:alpha val="60000"/>
            </a:schemeClr>
          </a:solidFill>
          <a:ln w="6350" cap="flat" cmpd="sng" algn="ctr">
            <a:noFill/>
            <a:prstDash val="solid"/>
          </a:ln>
          <a:effectLst>
            <a:softEdge rad="0"/>
          </a:effectLst>
        </p:spPr>
      </p:sp>
      <p:sp>
        <p:nvSpPr>
          <p:cNvPr id="27" name="Rectangle 26">
            <a:extLst>
              <a:ext uri="{FF2B5EF4-FFF2-40B4-BE49-F238E27FC236}">
                <a16:creationId xmlns:a16="http://schemas.microsoft.com/office/drawing/2014/main" id="{B7F09AB8-ED40-4351-A581-146415B87E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856" y="374904"/>
            <a:ext cx="11448288" cy="6108192"/>
          </a:xfrm>
          <a:prstGeom prst="rect">
            <a:avLst/>
          </a:prstGeom>
          <a:noFill/>
          <a:ln w="6350" cap="sq" cmpd="sng" algn="ctr">
            <a:solidFill>
              <a:schemeClr val="tx1">
                <a:lumMod val="85000"/>
                <a:lumOff val="15000"/>
              </a:schemeClr>
            </a:solidFill>
            <a:prstDash val="solid"/>
            <a:miter lim="800000"/>
          </a:ln>
          <a:effectLst/>
        </p:spPr>
      </p:sp>
      <p:sp useBgFill="1">
        <p:nvSpPr>
          <p:cNvPr id="29" name="Rectangle 28">
            <a:extLst>
              <a:ext uri="{FF2B5EF4-FFF2-40B4-BE49-F238E27FC236}">
                <a16:creationId xmlns:a16="http://schemas.microsoft.com/office/drawing/2014/main" id="{11657BF2-BFFB-4FF0-9FE2-4D7F7A7C9D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25397171-E233-4F26-9A8C-29C436537D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4393" y="237744"/>
            <a:ext cx="7652977" cy="6382512"/>
          </a:xfrm>
          <a:prstGeom prst="rect">
            <a:avLst/>
          </a:prstGeom>
          <a:solidFill>
            <a:schemeClr val="bg1">
              <a:lumMod val="7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3" name="Rectangle 32">
            <a:extLst>
              <a:ext uri="{FF2B5EF4-FFF2-40B4-BE49-F238E27FC236}">
                <a16:creationId xmlns:a16="http://schemas.microsoft.com/office/drawing/2014/main" id="{EA830B9C-C9EB-4D80-9552-AE9DE30758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553" y="374904"/>
            <a:ext cx="7340156"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8" name="TextBox 7">
            <a:extLst>
              <a:ext uri="{FF2B5EF4-FFF2-40B4-BE49-F238E27FC236}">
                <a16:creationId xmlns:a16="http://schemas.microsoft.com/office/drawing/2014/main" id="{CC0B0434-3AE5-4D2A-A209-D6296D3827FE}"/>
              </a:ext>
            </a:extLst>
          </p:cNvPr>
          <p:cNvSpPr txBox="1"/>
          <p:nvPr/>
        </p:nvSpPr>
        <p:spPr>
          <a:xfrm>
            <a:off x="503338" y="235497"/>
            <a:ext cx="6281928" cy="1744183"/>
          </a:xfrm>
          <a:prstGeom prst="rect">
            <a:avLst/>
          </a:prstGeom>
        </p:spPr>
        <p:txBody>
          <a:bodyPr rot="0" spcFirstLastPara="0" vertOverflow="overflow" horzOverflow="overflow" vert="horz" lIns="91440" tIns="45720" rIns="91440" bIns="45720" numCol="1" spcCol="0" rtlCol="0" fromWordArt="0" anchor="ctr" anchorCtr="0" forceAA="0" compatLnSpc="1">
            <a:prstTxWarp prst="textNoShape">
              <a:avLst/>
            </a:prstTxWarp>
            <a:normAutofit/>
          </a:bodyPr>
          <a:lstStyle/>
          <a:p>
            <a:pPr>
              <a:lnSpc>
                <a:spcPct val="90000"/>
              </a:lnSpc>
              <a:spcBef>
                <a:spcPct val="0"/>
              </a:spcBef>
              <a:spcAft>
                <a:spcPts val="600"/>
              </a:spcAft>
            </a:pPr>
            <a:r>
              <a:rPr lang="en-US" sz="4400">
                <a:solidFill>
                  <a:schemeClr val="tx1">
                    <a:lumMod val="85000"/>
                    <a:lumOff val="15000"/>
                  </a:schemeClr>
                </a:solidFill>
                <a:latin typeface="+mj-lt"/>
              </a:rPr>
              <a:t>STOSUNEK SIŁ POD MONTE CASSINO</a:t>
            </a:r>
          </a:p>
        </p:txBody>
      </p:sp>
      <p:sp>
        <p:nvSpPr>
          <p:cNvPr id="7" name="TextBox 6">
            <a:extLst>
              <a:ext uri="{FF2B5EF4-FFF2-40B4-BE49-F238E27FC236}">
                <a16:creationId xmlns:a16="http://schemas.microsoft.com/office/drawing/2014/main" id="{E7E70E6D-5558-4722-8F1C-DADE3C585C58}"/>
              </a:ext>
            </a:extLst>
          </p:cNvPr>
          <p:cNvSpPr txBox="1"/>
          <p:nvPr/>
        </p:nvSpPr>
        <p:spPr>
          <a:xfrm>
            <a:off x="430270" y="1645461"/>
            <a:ext cx="7148310" cy="4786236"/>
          </a:xfrm>
          <a:prstGeom prst="rect">
            <a:avLst/>
          </a:prstGeom>
        </p:spPr>
        <p:txBody>
          <a:bodyPr rot="0" spcFirstLastPara="0" vertOverflow="overflow" horzOverflow="overflow" vert="horz" lIns="91440" tIns="45720" rIns="91440" bIns="45720" numCol="1" spcCol="0" rtlCol="0" fromWordArt="0" anchorCtr="0" forceAA="0" compatLnSpc="1">
            <a:prstTxWarp prst="textNoShape">
              <a:avLst/>
            </a:prstTxWarp>
            <a:normAutofit/>
          </a:bodyPr>
          <a:lstStyle/>
          <a:p>
            <a:pPr>
              <a:lnSpc>
                <a:spcPct val="90000"/>
              </a:lnSpc>
              <a:spcAft>
                <a:spcPts val="600"/>
              </a:spcAft>
              <a:buClr>
                <a:schemeClr val="tx1">
                  <a:lumMod val="85000"/>
                  <a:lumOff val="15000"/>
                </a:schemeClr>
              </a:buClr>
            </a:pPr>
            <a:r>
              <a:rPr lang="en-US"/>
              <a:t>24 stycznia 1944 alianckie bombowce zrzuciły obrońcom Monte Cassino ulotki z propozycją ”Stalingrad czy Tunis - okrążenie i zniszczenie lub honorowa kapitulacja". Hitler zarządził jednak, że we Włoszech nie będzie już więcej odwrotów. W tym samym miesiącu przywódca niemiecki wydał następujący rozkaz: ”W ciągu kilku następnych dni rozpocznie się bitwa o Rzym. Będzie miała decydujące znaczenie dla obrony środkowych Włoch i przesądzi o losie 10. Armii (…) Bitwa musi się toczyć w duchu świętej nienawiści do wroga, który prowadzi okrutną wojnę w celu eksterminacji narodu niemieckiego". Alianci panowali na morzu i w powietrzu. Mieli też przewagę w czołgach i transporterach opancerzonych, ale ukształtowanie terenu i zimowa aura często niwelowały tę przewagę. Linię obronną mogła przełamać jedynie piechota. Bitwa o Monte Cassino jako żywo przypominała front zachodni w latach 1916-1917, walkę z epoki przedmechanicznej. Było to więc starcie żołnierza z żołnierzem. Toczona za pomocą granatów, bagnetów, a czasami gołych rąk. O jej wyniku miały przesądzić umiejętności i determinacja żołnierzy.</a:t>
            </a:r>
          </a:p>
          <a:p>
            <a:pPr indent="-182880">
              <a:lnSpc>
                <a:spcPct val="90000"/>
              </a:lnSpc>
              <a:spcAft>
                <a:spcPts val="600"/>
              </a:spcAft>
              <a:buClr>
                <a:schemeClr val="tx1">
                  <a:lumMod val="85000"/>
                  <a:lumOff val="15000"/>
                </a:schemeClr>
              </a:buClr>
              <a:buFont typeface="Garamond" pitchFamily="18" charset="0"/>
              <a:buChar char="◦"/>
            </a:pPr>
            <a:endParaRPr lang="en-US" sz="1400"/>
          </a:p>
        </p:txBody>
      </p:sp>
      <p:pic>
        <p:nvPicPr>
          <p:cNvPr id="11" name="Picture 12">
            <a:extLst>
              <a:ext uri="{FF2B5EF4-FFF2-40B4-BE49-F238E27FC236}">
                <a16:creationId xmlns:a16="http://schemas.microsoft.com/office/drawing/2014/main" id="{725882D7-8FF5-4A13-90AD-56FC59B0D417}"/>
              </a:ext>
            </a:extLst>
          </p:cNvPr>
          <p:cNvPicPr>
            <a:picLocks noChangeAspect="1"/>
          </p:cNvPicPr>
          <p:nvPr/>
        </p:nvPicPr>
        <p:blipFill rotWithShape="1">
          <a:blip r:embed="rId2"/>
          <a:srcRect t="30341" r="1" b="14916"/>
          <a:stretch/>
        </p:blipFill>
        <p:spPr>
          <a:xfrm>
            <a:off x="7837371" y="237744"/>
            <a:ext cx="4124416" cy="3191256"/>
          </a:xfrm>
          <a:prstGeom prst="rect">
            <a:avLst/>
          </a:prstGeom>
        </p:spPr>
      </p:pic>
      <p:pic>
        <p:nvPicPr>
          <p:cNvPr id="9" name="Picture 10">
            <a:extLst>
              <a:ext uri="{FF2B5EF4-FFF2-40B4-BE49-F238E27FC236}">
                <a16:creationId xmlns:a16="http://schemas.microsoft.com/office/drawing/2014/main" id="{03815D71-1392-4BAB-B839-562078C3CF2A}"/>
              </a:ext>
            </a:extLst>
          </p:cNvPr>
          <p:cNvPicPr>
            <a:picLocks noChangeAspect="1"/>
          </p:cNvPicPr>
          <p:nvPr/>
        </p:nvPicPr>
        <p:blipFill rotWithShape="1">
          <a:blip r:embed="rId3"/>
          <a:srcRect l="3133" r="8664" b="4"/>
          <a:stretch/>
        </p:blipFill>
        <p:spPr>
          <a:xfrm>
            <a:off x="7837370" y="3429000"/>
            <a:ext cx="4124416" cy="3191256"/>
          </a:xfrm>
          <a:prstGeom prst="rect">
            <a:avLst/>
          </a:prstGeom>
          <a:solidFill>
            <a:srgbClr val="FFFFFF">
              <a:shade val="85000"/>
            </a:srgbClr>
          </a:solidFill>
          <a:scene3d>
            <a:camera prst="orthographicFront"/>
            <a:lightRig rig="twoPt" dir="t">
              <a:rot lat="0" lon="0" rev="7200000"/>
            </a:lightRig>
          </a:scene3d>
          <a:sp3d>
            <a:bevelT w="25400" h="19050"/>
            <a:contourClr>
              <a:srgbClr val="FFFFFF"/>
            </a:contourClr>
          </a:sp3d>
        </p:spPr>
      </p:pic>
      <p:sp>
        <p:nvSpPr>
          <p:cNvPr id="5" name="TextBox 4">
            <a:extLst>
              <a:ext uri="{FF2B5EF4-FFF2-40B4-BE49-F238E27FC236}">
                <a16:creationId xmlns:a16="http://schemas.microsoft.com/office/drawing/2014/main" id="{F6B0C32E-1DC1-4548-9028-0A990BED4555}"/>
              </a:ext>
            </a:extLst>
          </p:cNvPr>
          <p:cNvSpPr txBox="1"/>
          <p:nvPr/>
        </p:nvSpPr>
        <p:spPr>
          <a:xfrm flipV="1">
            <a:off x="4724400" y="4361081"/>
            <a:ext cx="2743200" cy="79157"/>
          </a:xfrm>
          <a:prstGeom prst="rect">
            <a:avLst/>
          </a:prstGeom>
        </p:spPr>
        <p:txBody>
          <a:bodyPr lIns="91440" tIns="45720" rIns="91440" bIns="45720" anchor="t">
            <a:normAutofit fontScale="25000" lnSpcReduction="20000"/>
          </a:bodyPr>
          <a:lstStyle/>
          <a:p>
            <a:endParaRPr lang="en-US"/>
          </a:p>
        </p:txBody>
      </p:sp>
    </p:spTree>
    <p:extLst>
      <p:ext uri="{BB962C8B-B14F-4D97-AF65-F5344CB8AC3E}">
        <p14:creationId xmlns:p14="http://schemas.microsoft.com/office/powerpoint/2010/main" val="2213597507"/>
      </p:ext>
    </p:extLst>
  </p:cSld>
  <p:clrMapOvr>
    <a:masterClrMapping/>
  </p:clrMapOvr>
  <mc:AlternateContent xmlns:mc="http://schemas.openxmlformats.org/markup-compatibility/2006">
    <mc:Choice xmlns:p14="http://schemas.microsoft.com/office/powerpoint/2010/main" Requires="p14">
      <p:transition spd="slow" p14:dur="1500">
        <p14:window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heckerboard(across)">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38" name="Rectangle 37">
            <a:extLst>
              <a:ext uri="{FF2B5EF4-FFF2-40B4-BE49-F238E27FC236}">
                <a16:creationId xmlns:a16="http://schemas.microsoft.com/office/drawing/2014/main" id="{463B06BE-EA23-41F8-95FA-C2121903AA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DBD58E42-9528-4E37-BD4B-D2153C0E39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3190" y="457200"/>
            <a:ext cx="11281609" cy="5943603"/>
          </a:xfrm>
          <a:prstGeom prst="rect">
            <a:avLst/>
          </a:prstGeom>
          <a:solidFill>
            <a:srgbClr val="FFFFFF"/>
          </a:solidFill>
          <a:ln w="6350" cap="flat" cmpd="sng" algn="ctr">
            <a:noFill/>
            <a:prstDash val="solid"/>
          </a:ln>
          <a:effectLst>
            <a:outerShdw blurRad="50800" algn="ctr" rotWithShape="0">
              <a:prstClr val="black">
                <a:alpha val="66000"/>
              </a:prstClr>
            </a:outerShdw>
            <a:softEdge rad="0"/>
          </a:effectLst>
        </p:spPr>
      </p:sp>
      <p:sp>
        <p:nvSpPr>
          <p:cNvPr id="42" name="Rectangle 41">
            <a:extLst>
              <a:ext uri="{FF2B5EF4-FFF2-40B4-BE49-F238E27FC236}">
                <a16:creationId xmlns:a16="http://schemas.microsoft.com/office/drawing/2014/main" id="{2644B391-9BFE-445C-A9EC-F544BB85FB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6738" y="621793"/>
            <a:ext cx="10954512" cy="5614416"/>
          </a:xfrm>
          <a:prstGeom prst="rect">
            <a:avLst/>
          </a:prstGeom>
          <a:solidFill>
            <a:schemeClr val="tx1">
              <a:lumMod val="75000"/>
              <a:lumOff val="25000"/>
            </a:schemeClr>
          </a:solidFill>
          <a:ln w="6350" cap="sq" cmpd="sng" algn="ctr">
            <a:noFill/>
            <a:prstDash val="solid"/>
            <a:miter lim="800000"/>
          </a:ln>
          <a:effectLst/>
        </p:spPr>
      </p:sp>
      <p:sp>
        <p:nvSpPr>
          <p:cNvPr id="2" name="Title 1">
            <a:extLst>
              <a:ext uri="{FF2B5EF4-FFF2-40B4-BE49-F238E27FC236}">
                <a16:creationId xmlns:a16="http://schemas.microsoft.com/office/drawing/2014/main" id="{98B23ABE-B993-4CE4-9544-BB4124A6C661}"/>
              </a:ext>
            </a:extLst>
          </p:cNvPr>
          <p:cNvSpPr>
            <a:spLocks noGrp="1"/>
          </p:cNvSpPr>
          <p:nvPr>
            <p:ph type="ctrTitle"/>
          </p:nvPr>
        </p:nvSpPr>
        <p:spPr>
          <a:xfrm>
            <a:off x="4987907" y="1178568"/>
            <a:ext cx="6426145" cy="3042706"/>
          </a:xfrm>
        </p:spPr>
        <p:txBody>
          <a:bodyPr>
            <a:normAutofit/>
          </a:bodyPr>
          <a:lstStyle/>
          <a:p>
            <a:r>
              <a:rPr lang="en-US" sz="4400" b="1">
                <a:solidFill>
                  <a:schemeClr val="bg1"/>
                </a:solidFill>
                <a:latin typeface="Baskerville Old Face"/>
                <a:ea typeface="Cambria"/>
              </a:rPr>
              <a:t>ZADANIE, KTÓRE NAM PRZYPADŁO ROZSŁAWI NA CAŁY ŚWIAT IMIĘ ŻOŁNIERZA POLSKIEGO...</a:t>
            </a:r>
          </a:p>
        </p:txBody>
      </p:sp>
      <p:sp>
        <p:nvSpPr>
          <p:cNvPr id="3" name="Subtitle 2">
            <a:extLst>
              <a:ext uri="{FF2B5EF4-FFF2-40B4-BE49-F238E27FC236}">
                <a16:creationId xmlns:a16="http://schemas.microsoft.com/office/drawing/2014/main" id="{E080BAA9-C0EF-4F65-9BD7-DFCC28578316}"/>
              </a:ext>
            </a:extLst>
          </p:cNvPr>
          <p:cNvSpPr>
            <a:spLocks noGrp="1"/>
          </p:cNvSpPr>
          <p:nvPr>
            <p:ph type="subTitle" idx="1"/>
          </p:nvPr>
        </p:nvSpPr>
        <p:spPr>
          <a:xfrm>
            <a:off x="4990991" y="5444061"/>
            <a:ext cx="5355264" cy="950976"/>
          </a:xfrm>
        </p:spPr>
        <p:txBody>
          <a:bodyPr vert="horz" lIns="91440" tIns="45720" rIns="91440" bIns="45720" rtlCol="0" anchor="t">
            <a:noAutofit/>
          </a:bodyPr>
          <a:lstStyle/>
          <a:p>
            <a:pPr>
              <a:spcAft>
                <a:spcPts val="600"/>
              </a:spcAft>
            </a:pPr>
            <a:r>
              <a:rPr lang="en-US" sz="2800">
                <a:solidFill>
                  <a:schemeClr val="bg1"/>
                </a:solidFill>
              </a:rPr>
              <a:t>GEN. WŁADYSŁAW ANDERS</a:t>
            </a:r>
          </a:p>
        </p:txBody>
      </p:sp>
      <p:pic>
        <p:nvPicPr>
          <p:cNvPr id="4" name="Picture 16">
            <a:extLst>
              <a:ext uri="{FF2B5EF4-FFF2-40B4-BE49-F238E27FC236}">
                <a16:creationId xmlns:a16="http://schemas.microsoft.com/office/drawing/2014/main" id="{6D8010EB-0D76-409B-89D3-7DD557266419}"/>
              </a:ext>
            </a:extLst>
          </p:cNvPr>
          <p:cNvPicPr>
            <a:picLocks noChangeAspect="1"/>
          </p:cNvPicPr>
          <p:nvPr/>
        </p:nvPicPr>
        <p:blipFill rotWithShape="1">
          <a:blip r:embed="rId2"/>
          <a:srcRect r="-1" b="7633"/>
          <a:stretch/>
        </p:blipFill>
        <p:spPr>
          <a:xfrm>
            <a:off x="616737" y="621793"/>
            <a:ext cx="4376501" cy="5614416"/>
          </a:xfrm>
          <a:prstGeom prst="rect">
            <a:avLst/>
          </a:prstGeom>
          <a:ln>
            <a:solidFill>
              <a:schemeClr val="tx1"/>
            </a:solidFill>
          </a:ln>
        </p:spPr>
      </p:pic>
      <p:sp>
        <p:nvSpPr>
          <p:cNvPr id="44" name="Rectangle 43">
            <a:extLst>
              <a:ext uri="{FF2B5EF4-FFF2-40B4-BE49-F238E27FC236}">
                <a16:creationId xmlns:a16="http://schemas.microsoft.com/office/drawing/2014/main" id="{4ABD1344-3ECB-4121-9DA5-5803B789FB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251298" y="446824"/>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46" name="Straight Connector 45">
            <a:extLst>
              <a:ext uri="{FF2B5EF4-FFF2-40B4-BE49-F238E27FC236}">
                <a16:creationId xmlns:a16="http://schemas.microsoft.com/office/drawing/2014/main" id="{10777ED6-C75F-413D-B1A7-A8748485940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365598" y="446823"/>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9738CB9E-8778-46C8-9564-691BCFA6C7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057238" y="446823"/>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9FAAFDA8-0685-4629-AEF8-A47DD6E975B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365598" y="1092118"/>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5791618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1400">
        <p14:ripp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trips(down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53" presetClass="exit" presetSubtype="32" fill="hold" grpId="0" nodeType="clickEffect">
                                  <p:stCondLst>
                                    <p:cond delay="0"/>
                                  </p:stCondLst>
                                  <p:childTnLst>
                                    <p:anim calcmode="lin" valueType="num">
                                      <p:cBhvr>
                                        <p:cTn id="17" dur="500"/>
                                        <p:tgtEl>
                                          <p:spTgt spid="2"/>
                                        </p:tgtEl>
                                        <p:attrNameLst>
                                          <p:attrName>ppt_w</p:attrName>
                                        </p:attrNameLst>
                                      </p:cBhvr>
                                      <p:tavLst>
                                        <p:tav tm="0">
                                          <p:val>
                                            <p:strVal val="ppt_w"/>
                                          </p:val>
                                        </p:tav>
                                        <p:tav tm="100000">
                                          <p:val>
                                            <p:fltVal val="0"/>
                                          </p:val>
                                        </p:tav>
                                      </p:tavLst>
                                    </p:anim>
                                    <p:anim calcmode="lin" valueType="num">
                                      <p:cBhvr>
                                        <p:cTn id="18" dur="500"/>
                                        <p:tgtEl>
                                          <p:spTgt spid="2"/>
                                        </p:tgtEl>
                                        <p:attrNameLst>
                                          <p:attrName>ppt_h</p:attrName>
                                        </p:attrNameLst>
                                      </p:cBhvr>
                                      <p:tavLst>
                                        <p:tav tm="0">
                                          <p:val>
                                            <p:strVal val="ppt_h"/>
                                          </p:val>
                                        </p:tav>
                                        <p:tav tm="100000">
                                          <p:val>
                                            <p:fltVal val="0"/>
                                          </p:val>
                                        </p:tav>
                                      </p:tavLst>
                                    </p:anim>
                                    <p:animEffect transition="out" filter="fade">
                                      <p:cBhvr>
                                        <p:cTn id="19" dur="500"/>
                                        <p:tgtEl>
                                          <p:spTgt spid="2"/>
                                        </p:tgtEl>
                                      </p:cBhvr>
                                    </p:animEffect>
                                    <p:set>
                                      <p:cBhvr>
                                        <p:cTn id="20"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5" name="Rectangle 44">
            <a:extLst>
              <a:ext uri="{FF2B5EF4-FFF2-40B4-BE49-F238E27FC236}">
                <a16:creationId xmlns:a16="http://schemas.microsoft.com/office/drawing/2014/main" id="{0E7CA313-2F4B-4574-8399-12EF6A1BF2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79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5">
            <a:extLst>
              <a:ext uri="{FF2B5EF4-FFF2-40B4-BE49-F238E27FC236}">
                <a16:creationId xmlns:a16="http://schemas.microsoft.com/office/drawing/2014/main" id="{CE9EDB19-EB97-452A-8D04-BD02D1FF5780}"/>
              </a:ext>
            </a:extLst>
          </p:cNvPr>
          <p:cNvPicPr>
            <a:picLocks noChangeAspect="1"/>
          </p:cNvPicPr>
          <p:nvPr/>
        </p:nvPicPr>
        <p:blipFill rotWithShape="1">
          <a:blip r:embed="rId2"/>
          <a:srcRect r="418" b="-2"/>
          <a:stretch/>
        </p:blipFill>
        <p:spPr>
          <a:xfrm>
            <a:off x="-1" y="10"/>
            <a:ext cx="6095997" cy="4530063"/>
          </a:xfrm>
          <a:prstGeom prst="rect">
            <a:avLst/>
          </a:prstGeom>
        </p:spPr>
      </p:pic>
      <p:pic>
        <p:nvPicPr>
          <p:cNvPr id="6" name="Picture 6">
            <a:extLst>
              <a:ext uri="{FF2B5EF4-FFF2-40B4-BE49-F238E27FC236}">
                <a16:creationId xmlns:a16="http://schemas.microsoft.com/office/drawing/2014/main" id="{0B501F9C-54BB-4695-90A0-5E941926E6C9}"/>
              </a:ext>
            </a:extLst>
          </p:cNvPr>
          <p:cNvPicPr>
            <a:picLocks noChangeAspect="1"/>
          </p:cNvPicPr>
          <p:nvPr/>
        </p:nvPicPr>
        <p:blipFill rotWithShape="1">
          <a:blip r:embed="rId3"/>
          <a:srcRect r="6474" b="-1"/>
          <a:stretch/>
        </p:blipFill>
        <p:spPr>
          <a:xfrm>
            <a:off x="6096004" y="10"/>
            <a:ext cx="6095996" cy="4530063"/>
          </a:xfrm>
          <a:prstGeom prst="rect">
            <a:avLst/>
          </a:prstGeom>
        </p:spPr>
      </p:pic>
      <p:sp>
        <p:nvSpPr>
          <p:cNvPr id="47" name="Rectangle 46">
            <a:extLst>
              <a:ext uri="{FF2B5EF4-FFF2-40B4-BE49-F238E27FC236}">
                <a16:creationId xmlns:a16="http://schemas.microsoft.com/office/drawing/2014/main" id="{2644B391-9BFE-445C-A9EC-F544BB85FB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530074"/>
            <a:ext cx="12192000" cy="2327925"/>
          </a:xfrm>
          <a:prstGeom prst="rect">
            <a:avLst/>
          </a:prstGeom>
          <a:solidFill>
            <a:schemeClr val="bg1">
              <a:lumMod val="75000"/>
              <a:lumOff val="25000"/>
            </a:schemeClr>
          </a:solidFill>
          <a:ln w="6350" cap="sq" cmpd="sng" algn="ctr">
            <a:noFill/>
            <a:prstDash val="solid"/>
            <a:miter lim="800000"/>
          </a:ln>
          <a:effectLst/>
        </p:spPr>
      </p:sp>
      <p:sp>
        <p:nvSpPr>
          <p:cNvPr id="49" name="Rectangle 48">
            <a:extLst>
              <a:ext uri="{FF2B5EF4-FFF2-40B4-BE49-F238E27FC236}">
                <a16:creationId xmlns:a16="http://schemas.microsoft.com/office/drawing/2014/main" id="{80F26E69-87D9-4655-AE7B-280A87AA3C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6116" y="4692768"/>
            <a:ext cx="11859768" cy="2002536"/>
          </a:xfrm>
          <a:prstGeom prst="rect">
            <a:avLst/>
          </a:prstGeom>
          <a:noFill/>
          <a:ln w="6350" cap="sq" cmpd="sng" algn="ctr">
            <a:solidFill>
              <a:schemeClr val="tx1"/>
            </a:solidFill>
            <a:prstDash val="solid"/>
            <a:miter lim="800000"/>
          </a:ln>
          <a:effectLst>
            <a:softEdge rad="0"/>
          </a:effectLst>
        </p:spPr>
      </p:sp>
      <p:sp>
        <p:nvSpPr>
          <p:cNvPr id="2" name="Title 1">
            <a:extLst>
              <a:ext uri="{FF2B5EF4-FFF2-40B4-BE49-F238E27FC236}">
                <a16:creationId xmlns:a16="http://schemas.microsoft.com/office/drawing/2014/main" id="{98B23ABE-B993-4CE4-9544-BB4124A6C661}"/>
              </a:ext>
            </a:extLst>
          </p:cNvPr>
          <p:cNvSpPr>
            <a:spLocks noGrp="1"/>
          </p:cNvSpPr>
          <p:nvPr>
            <p:ph type="ctrTitle"/>
          </p:nvPr>
        </p:nvSpPr>
        <p:spPr>
          <a:xfrm>
            <a:off x="-159633" y="4351386"/>
            <a:ext cx="11439414" cy="897439"/>
          </a:xfrm>
        </p:spPr>
        <p:txBody>
          <a:bodyPr vert="horz" lIns="91440" tIns="45720" rIns="91440" bIns="45720" rtlCol="0" anchor="ctr">
            <a:noAutofit/>
          </a:bodyPr>
          <a:lstStyle/>
          <a:p>
            <a:endParaRPr lang="en-US" sz="4000">
              <a:solidFill>
                <a:schemeClr val="tx1"/>
              </a:solidFill>
            </a:endParaRPr>
          </a:p>
          <a:p>
            <a:r>
              <a:rPr lang="en-US" sz="4000">
                <a:solidFill>
                  <a:schemeClr val="tx1"/>
                </a:solidFill>
              </a:rPr>
              <a:t>POLACY W BITWIE POD MONTE CASSINO</a:t>
            </a:r>
          </a:p>
        </p:txBody>
      </p:sp>
      <p:sp>
        <p:nvSpPr>
          <p:cNvPr id="3" name="Subtitle 2">
            <a:extLst>
              <a:ext uri="{FF2B5EF4-FFF2-40B4-BE49-F238E27FC236}">
                <a16:creationId xmlns:a16="http://schemas.microsoft.com/office/drawing/2014/main" id="{E080BAA9-C0EF-4F65-9BD7-DFCC28578316}"/>
              </a:ext>
            </a:extLst>
          </p:cNvPr>
          <p:cNvSpPr>
            <a:spLocks noGrp="1"/>
          </p:cNvSpPr>
          <p:nvPr>
            <p:ph type="subTitle" idx="1"/>
          </p:nvPr>
        </p:nvSpPr>
        <p:spPr>
          <a:xfrm>
            <a:off x="3154659" y="5614169"/>
            <a:ext cx="8871352" cy="440534"/>
          </a:xfrm>
        </p:spPr>
        <p:txBody>
          <a:bodyPr vert="horz" lIns="91440" tIns="45720" rIns="91440" bIns="45720" rtlCol="0" anchor="t">
            <a:noAutofit/>
          </a:bodyPr>
          <a:lstStyle/>
          <a:p>
            <a:r>
              <a:rPr lang="en-US" i="1">
                <a:solidFill>
                  <a:schemeClr val="tx1"/>
                </a:solidFill>
              </a:rPr>
              <a:t>...Będą już całe życie żołnierzami spod Monte Cassino. Do tego wspomnienia przymierzą każdą okoliczność życia. Że był pod Monte Cassino zapiszą temu żołnierzowi na nagrobku, jeśli znajdzie się dla niego nagrobek...</a:t>
            </a:r>
          </a:p>
        </p:txBody>
      </p:sp>
    </p:spTree>
    <p:extLst>
      <p:ext uri="{BB962C8B-B14F-4D97-AF65-F5344CB8AC3E}">
        <p14:creationId xmlns:p14="http://schemas.microsoft.com/office/powerpoint/2010/main" val="321041085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5="http://schemas.microsoft.com/office/powerpoint/2012/main" Requires="p15">
      <p:transition xmlns:p14="http://schemas.microsoft.com/office/powerpoint/2010/main" spd="slow" p14:dur="2000">
        <p15:prstTrans prst="fallOve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p:tgtEl>
                                          <p:spTgt spid="3"/>
                                        </p:tgtEl>
                                        <p:attrNameLst>
                                          <p:attrName>ppt_y</p:attrName>
                                        </p:attrNameLst>
                                      </p:cBhvr>
                                      <p:tavLst>
                                        <p:tav tm="0">
                                          <p:val>
                                            <p:strVal val="#ppt_y+#ppt_h*1.125000"/>
                                          </p:val>
                                        </p:tav>
                                        <p:tav tm="100000">
                                          <p:val>
                                            <p:strVal val="#ppt_y"/>
                                          </p:val>
                                        </p:tav>
                                      </p:tavLst>
                                    </p:anim>
                                    <p:animEffect transition="in" filter="wipe(up)">
                                      <p:cBhvr>
                                        <p:cTn id="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14B9B30-B3C0-4BB9-80D1-EF05BBA174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solidFill>
            <a:schemeClr val="tx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1" name="Rectangle 10">
            <a:extLst>
              <a:ext uri="{FF2B5EF4-FFF2-40B4-BE49-F238E27FC236}">
                <a16:creationId xmlns:a16="http://schemas.microsoft.com/office/drawing/2014/main" id="{B544309E-8C03-468E-8487-0752F1E4F8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3190" y="457200"/>
            <a:ext cx="11281609" cy="5943603"/>
          </a:xfrm>
          <a:prstGeom prst="rect">
            <a:avLst/>
          </a:prstGeom>
          <a:solidFill>
            <a:srgbClr val="FFFFFF"/>
          </a:solidFill>
          <a:ln w="6350" cap="flat" cmpd="sng" algn="ctr">
            <a:noFill/>
            <a:prstDash val="solid"/>
          </a:ln>
          <a:effectLst>
            <a:outerShdw blurRad="50800" algn="ctr" rotWithShape="0">
              <a:prstClr val="black">
                <a:alpha val="66000"/>
              </a:prstClr>
            </a:outerShdw>
            <a:softEdge rad="0"/>
          </a:effectLst>
        </p:spPr>
      </p:sp>
      <p:sp>
        <p:nvSpPr>
          <p:cNvPr id="13" name="Rectangle 12">
            <a:extLst>
              <a:ext uri="{FF2B5EF4-FFF2-40B4-BE49-F238E27FC236}">
                <a16:creationId xmlns:a16="http://schemas.microsoft.com/office/drawing/2014/main" id="{4D01859F-CCC7-4D77-B2E2-454E8579A9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6738" y="621793"/>
            <a:ext cx="10954512" cy="5614416"/>
          </a:xfrm>
          <a:prstGeom prst="rect">
            <a:avLst/>
          </a:prstGeom>
          <a:solidFill>
            <a:srgbClr val="404040"/>
          </a:solidFill>
          <a:ln w="6350" cap="sq" cmpd="sng" algn="ctr">
            <a:noFill/>
            <a:prstDash val="solid"/>
            <a:miter lim="800000"/>
          </a:ln>
          <a:effectLst/>
        </p:spPr>
        <p:txBody>
          <a:bodyPr/>
          <a:lstStyle/>
          <a:p>
            <a:endParaRPr lang="en-US"/>
          </a:p>
        </p:txBody>
      </p:sp>
      <p:sp>
        <p:nvSpPr>
          <p:cNvPr id="2" name="Title 1">
            <a:extLst>
              <a:ext uri="{FF2B5EF4-FFF2-40B4-BE49-F238E27FC236}">
                <a16:creationId xmlns:a16="http://schemas.microsoft.com/office/drawing/2014/main" id="{98B23ABE-B993-4CE4-9544-BB4124A6C661}"/>
              </a:ext>
            </a:extLst>
          </p:cNvPr>
          <p:cNvSpPr>
            <a:spLocks noGrp="1"/>
          </p:cNvSpPr>
          <p:nvPr>
            <p:ph type="ctrTitle"/>
          </p:nvPr>
        </p:nvSpPr>
        <p:spPr>
          <a:xfrm>
            <a:off x="456370" y="1181830"/>
            <a:ext cx="6760172" cy="713000"/>
          </a:xfrm>
          <a:solidFill>
            <a:schemeClr val="accent5">
              <a:lumMod val="60000"/>
              <a:lumOff val="40000"/>
            </a:schemeClr>
          </a:solidFill>
        </p:spPr>
        <p:txBody>
          <a:bodyPr anchor="ctr">
            <a:normAutofit/>
          </a:bodyPr>
          <a:lstStyle/>
          <a:p>
            <a:r>
              <a:rPr lang="en-US" sz="4400" b="1" i="0" u="sng">
                <a:solidFill>
                  <a:schemeClr val="tx1"/>
                </a:solidFill>
              </a:rPr>
              <a:t>2 KORPUS POLSKI</a:t>
            </a:r>
          </a:p>
        </p:txBody>
      </p:sp>
      <p:sp>
        <p:nvSpPr>
          <p:cNvPr id="3" name="Subtitle 2">
            <a:extLst>
              <a:ext uri="{FF2B5EF4-FFF2-40B4-BE49-F238E27FC236}">
                <a16:creationId xmlns:a16="http://schemas.microsoft.com/office/drawing/2014/main" id="{E080BAA9-C0EF-4F65-9BD7-DFCC28578316}"/>
              </a:ext>
            </a:extLst>
          </p:cNvPr>
          <p:cNvSpPr>
            <a:spLocks noGrp="1"/>
          </p:cNvSpPr>
          <p:nvPr>
            <p:ph type="subTitle" idx="1"/>
          </p:nvPr>
        </p:nvSpPr>
        <p:spPr>
          <a:xfrm>
            <a:off x="897865" y="1947022"/>
            <a:ext cx="6190332" cy="1358262"/>
          </a:xfrm>
        </p:spPr>
        <p:txBody>
          <a:bodyPr vert="horz" lIns="91440" tIns="45720" rIns="91440" bIns="45720" rtlCol="0" anchor="t">
            <a:noAutofit/>
          </a:bodyPr>
          <a:lstStyle/>
          <a:p>
            <a:r>
              <a:rPr lang="en-US" sz="1400" b="1">
                <a:ea typeface="+mn-lt"/>
                <a:cs typeface="+mn-lt"/>
              </a:rPr>
              <a:t>21 lipca 1943 roku, rozkazem Naczelnego Wodza gen. Władysława Sikorskiego z jednostek Armii Polskiej na Wschodzie utworzony został 2 Korpus Polski, którego dowództwo objął gen. Władysław Anders. Włączony w skład Polskich Sił Zbrojnych na Zachodzie jako związek taktyczny w składzie brytyjskiej 8 Armii uczestniczył w kampanii włoskiej. </a:t>
            </a:r>
          </a:p>
          <a:p>
            <a:pPr algn="l"/>
            <a:r>
              <a:rPr lang="en-US" sz="1400">
                <a:ea typeface="+mn-lt"/>
                <a:cs typeface="+mn-lt"/>
              </a:rPr>
              <a:t> Linię Gustawa zdobywając Monte Cassino, następnie na Linii Hitlera. W lipcu 1944 na wybrzeżu Morza Adriatyckiego wyzwolił Ankonę, sierpień-wrzesień przełamał linię Gotów, w październiku walczył w Apeninach. W kwietniu 1945 brał udział w bitwie o Bolonię. Po wojnie pozostał we Włoszech w składzie wojsk okupacyjnych. W 1946 przetransportowany został do Wielkiej Brytanii. Większość żołnierzy pozostała na emigracji i wstąpiła do Polskiego Korpusu Przysposobienia i Rozmieszczenia. W 1947 korpus rozwiązano.</a:t>
            </a:r>
            <a:endParaRPr lang="en-US" sz="1400"/>
          </a:p>
        </p:txBody>
      </p:sp>
      <p:sp>
        <p:nvSpPr>
          <p:cNvPr id="15" name="Rectangle 14">
            <a:extLst>
              <a:ext uri="{FF2B5EF4-FFF2-40B4-BE49-F238E27FC236}">
                <a16:creationId xmlns:a16="http://schemas.microsoft.com/office/drawing/2014/main" id="{0AB4306B-96E9-4D5B-8BDE-9B55DF0C0D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23061" y="446824"/>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7" name="Straight Connector 16">
            <a:extLst>
              <a:ext uri="{FF2B5EF4-FFF2-40B4-BE49-F238E27FC236}">
                <a16:creationId xmlns:a16="http://schemas.microsoft.com/office/drawing/2014/main" id="{DE3FC5F1-782F-4FBC-BDEA-5462E4CCCB9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137361" y="446823"/>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03FFACE3-AF37-4F5E-B991-1B1791C2553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829001" y="446823"/>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A44F2CA4-07A5-4BF4-AF5F-5EFE3D33FF3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137361" y="1092118"/>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pic>
        <p:nvPicPr>
          <p:cNvPr id="4" name="Picture 4">
            <a:extLst>
              <a:ext uri="{FF2B5EF4-FFF2-40B4-BE49-F238E27FC236}">
                <a16:creationId xmlns:a16="http://schemas.microsoft.com/office/drawing/2014/main" id="{FC56376F-F07E-4085-8863-DC4695C94B4F}"/>
              </a:ext>
            </a:extLst>
          </p:cNvPr>
          <p:cNvPicPr>
            <a:picLocks noChangeAspect="1"/>
          </p:cNvPicPr>
          <p:nvPr/>
        </p:nvPicPr>
        <p:blipFill rotWithShape="1">
          <a:blip r:embed="rId2"/>
          <a:srcRect t="9071" b="9255"/>
          <a:stretch/>
        </p:blipFill>
        <p:spPr>
          <a:xfrm>
            <a:off x="7207826" y="621794"/>
            <a:ext cx="4415614" cy="5687483"/>
          </a:xfrm>
          <a:prstGeom prst="rect">
            <a:avLst/>
          </a:prstGeom>
        </p:spPr>
      </p:pic>
    </p:spTree>
    <p:extLst>
      <p:ext uri="{BB962C8B-B14F-4D97-AF65-F5344CB8AC3E}">
        <p14:creationId xmlns:p14="http://schemas.microsoft.com/office/powerpoint/2010/main" val="2489066013"/>
      </p:ext>
    </p:extLst>
  </p:cSld>
  <p:clrMapOvr>
    <a:overrideClrMapping bg1="dk1" tx1="lt1" bg2="dk2" tx2="lt2" accent1="accent1" accent2="accent2" accent3="accent3" accent4="accent4" accent5="accent5" accent6="accent6" hlink="hlink" folHlink="folHlink"/>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463B06BE-EA23-41F8-95FA-C2121903AA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DBD58E42-9528-4E37-BD4B-D2153C0E39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3190" y="457200"/>
            <a:ext cx="11281609" cy="5943603"/>
          </a:xfrm>
          <a:prstGeom prst="rect">
            <a:avLst/>
          </a:prstGeom>
          <a:solidFill>
            <a:srgbClr val="FFFFFF"/>
          </a:solidFill>
          <a:ln w="6350" cap="flat" cmpd="sng" algn="ctr">
            <a:noFill/>
            <a:prstDash val="solid"/>
          </a:ln>
          <a:effectLst>
            <a:outerShdw blurRad="50800" algn="ctr" rotWithShape="0">
              <a:prstClr val="black">
                <a:alpha val="66000"/>
              </a:prstClr>
            </a:outerShdw>
            <a:softEdge rad="0"/>
          </a:effectLst>
        </p:spPr>
      </p:sp>
      <p:sp>
        <p:nvSpPr>
          <p:cNvPr id="13" name="Rectangle 12">
            <a:extLst>
              <a:ext uri="{FF2B5EF4-FFF2-40B4-BE49-F238E27FC236}">
                <a16:creationId xmlns:a16="http://schemas.microsoft.com/office/drawing/2014/main" id="{2644B391-9BFE-445C-A9EC-F544BB85FB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6738" y="621793"/>
            <a:ext cx="10954512" cy="5614416"/>
          </a:xfrm>
          <a:prstGeom prst="rect">
            <a:avLst/>
          </a:prstGeom>
          <a:solidFill>
            <a:schemeClr val="tx1">
              <a:lumMod val="75000"/>
              <a:lumOff val="25000"/>
            </a:schemeClr>
          </a:solidFill>
          <a:ln w="6350" cap="sq" cmpd="sng" algn="ctr">
            <a:noFill/>
            <a:prstDash val="solid"/>
            <a:miter lim="800000"/>
          </a:ln>
          <a:effectLst/>
        </p:spPr>
      </p:sp>
      <p:sp>
        <p:nvSpPr>
          <p:cNvPr id="2" name="Title 1">
            <a:extLst>
              <a:ext uri="{FF2B5EF4-FFF2-40B4-BE49-F238E27FC236}">
                <a16:creationId xmlns:a16="http://schemas.microsoft.com/office/drawing/2014/main" id="{98B23ABE-B993-4CE4-9544-BB4124A6C661}"/>
              </a:ext>
            </a:extLst>
          </p:cNvPr>
          <p:cNvSpPr>
            <a:spLocks noGrp="1"/>
          </p:cNvSpPr>
          <p:nvPr>
            <p:ph type="ctrTitle"/>
          </p:nvPr>
        </p:nvSpPr>
        <p:spPr>
          <a:xfrm>
            <a:off x="4987907" y="1181830"/>
            <a:ext cx="6593158" cy="1226432"/>
          </a:xfrm>
          <a:solidFill>
            <a:schemeClr val="accent5">
              <a:lumMod val="60000"/>
              <a:lumOff val="40000"/>
            </a:schemeClr>
          </a:solidFill>
        </p:spPr>
        <p:txBody>
          <a:bodyPr>
            <a:normAutofit/>
          </a:bodyPr>
          <a:lstStyle/>
          <a:p>
            <a:r>
              <a:rPr lang="en-US" sz="3600" b="1" i="0" u="sng">
                <a:solidFill>
                  <a:schemeClr val="bg1"/>
                </a:solidFill>
              </a:rPr>
              <a:t>3 DYWIZJA </a:t>
            </a:r>
            <a:br>
              <a:rPr lang="en-US" sz="3600" b="1" i="0" u="sng"/>
            </a:br>
            <a:r>
              <a:rPr lang="en-US" sz="3600" b="1" i="0" u="sng">
                <a:solidFill>
                  <a:schemeClr val="bg1"/>
                </a:solidFill>
              </a:rPr>
              <a:t>STRZELCÓW KARPACKICH</a:t>
            </a:r>
            <a:endParaRPr lang="en-US" sz="4000" b="1" i="0" u="sng">
              <a:solidFill>
                <a:schemeClr val="bg1"/>
              </a:solidFill>
            </a:endParaRPr>
          </a:p>
        </p:txBody>
      </p:sp>
      <p:sp>
        <p:nvSpPr>
          <p:cNvPr id="3" name="Subtitle 2">
            <a:extLst>
              <a:ext uri="{FF2B5EF4-FFF2-40B4-BE49-F238E27FC236}">
                <a16:creationId xmlns:a16="http://schemas.microsoft.com/office/drawing/2014/main" id="{E080BAA9-C0EF-4F65-9BD7-DFCC28578316}"/>
              </a:ext>
            </a:extLst>
          </p:cNvPr>
          <p:cNvSpPr>
            <a:spLocks noGrp="1"/>
          </p:cNvSpPr>
          <p:nvPr>
            <p:ph type="subTitle" idx="1"/>
          </p:nvPr>
        </p:nvSpPr>
        <p:spPr>
          <a:xfrm>
            <a:off x="5377210" y="2667458"/>
            <a:ext cx="5678853" cy="6055332"/>
          </a:xfrm>
        </p:spPr>
        <p:txBody>
          <a:bodyPr vert="horz" lIns="91440" tIns="45720" rIns="91440" bIns="45720" rtlCol="0" anchor="t">
            <a:noAutofit/>
          </a:bodyPr>
          <a:lstStyle/>
          <a:p>
            <a:r>
              <a:rPr lang="en-US" sz="2000">
                <a:solidFill>
                  <a:schemeClr val="bg1"/>
                </a:solidFill>
              </a:rPr>
              <a:t>Wielka jednostka piechoty Polskich Sił Zbrojnych na Zachodzie.</a:t>
            </a:r>
          </a:p>
          <a:p>
            <a:r>
              <a:rPr lang="en-US" sz="2000">
                <a:solidFill>
                  <a:schemeClr val="bg1"/>
                </a:solidFill>
              </a:rPr>
              <a:t>W skład 3 DSK wchodziły między innymi brygady Strzelców Karpackich, pułki lekkiej artylerii oraz pułki Ułanów.</a:t>
            </a:r>
          </a:p>
          <a:p>
            <a:r>
              <a:rPr lang="en-US" sz="2000">
                <a:solidFill>
                  <a:schemeClr val="bg1"/>
                </a:solidFill>
              </a:rPr>
              <a:t>Dywizję liczyło 29 000 żołnierzy.</a:t>
            </a:r>
          </a:p>
          <a:p>
            <a:endParaRPr lang="en-US">
              <a:solidFill>
                <a:schemeClr val="bg1"/>
              </a:solidFill>
            </a:endParaRPr>
          </a:p>
        </p:txBody>
      </p:sp>
      <p:pic>
        <p:nvPicPr>
          <p:cNvPr id="4" name="Picture 4">
            <a:extLst>
              <a:ext uri="{FF2B5EF4-FFF2-40B4-BE49-F238E27FC236}">
                <a16:creationId xmlns:a16="http://schemas.microsoft.com/office/drawing/2014/main" id="{C3B681A3-5D69-473F-96A3-F5F3FAD49A8A}"/>
              </a:ext>
            </a:extLst>
          </p:cNvPr>
          <p:cNvPicPr>
            <a:picLocks noChangeAspect="1"/>
          </p:cNvPicPr>
          <p:nvPr/>
        </p:nvPicPr>
        <p:blipFill rotWithShape="1">
          <a:blip r:embed="rId2"/>
          <a:srcRect l="8029" r="7670" b="-1"/>
          <a:stretch/>
        </p:blipFill>
        <p:spPr>
          <a:xfrm>
            <a:off x="616737" y="621793"/>
            <a:ext cx="4376501" cy="5614416"/>
          </a:xfrm>
          <a:prstGeom prst="rect">
            <a:avLst/>
          </a:prstGeom>
        </p:spPr>
      </p:pic>
      <p:sp>
        <p:nvSpPr>
          <p:cNvPr id="15" name="Rectangle 14">
            <a:extLst>
              <a:ext uri="{FF2B5EF4-FFF2-40B4-BE49-F238E27FC236}">
                <a16:creationId xmlns:a16="http://schemas.microsoft.com/office/drawing/2014/main" id="{4ABD1344-3ECB-4121-9DA5-5803B789FB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251298" y="446824"/>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7" name="Straight Connector 16">
            <a:extLst>
              <a:ext uri="{FF2B5EF4-FFF2-40B4-BE49-F238E27FC236}">
                <a16:creationId xmlns:a16="http://schemas.microsoft.com/office/drawing/2014/main" id="{10777ED6-C75F-413D-B1A7-A8748485940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365598" y="446823"/>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9738CB9E-8778-46C8-9564-691BCFA6C7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057238" y="446823"/>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9FAAFDA8-0685-4629-AEF8-A47DD6E975B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365598" y="1092118"/>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5157739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8702010-68BC-443D-88D4-407773D980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3190" y="457200"/>
            <a:ext cx="11281609" cy="5943603"/>
          </a:xfrm>
          <a:prstGeom prst="rect">
            <a:avLst/>
          </a:prstGeom>
          <a:solidFill>
            <a:srgbClr val="FFFFFF"/>
          </a:solidFill>
          <a:ln w="6350" cap="flat" cmpd="sng" algn="ctr">
            <a:noFill/>
            <a:prstDash val="solid"/>
          </a:ln>
          <a:effectLst>
            <a:outerShdw blurRad="50800" algn="ctr" rotWithShape="0">
              <a:prstClr val="black">
                <a:alpha val="66000"/>
              </a:prstClr>
            </a:outerShdw>
            <a:softEdge rad="0"/>
          </a:effectLst>
        </p:spPr>
      </p:sp>
      <p:sp useBgFill="1">
        <p:nvSpPr>
          <p:cNvPr id="11" name="Rectangle 10">
            <a:extLst>
              <a:ext uri="{FF2B5EF4-FFF2-40B4-BE49-F238E27FC236}">
                <a16:creationId xmlns:a16="http://schemas.microsoft.com/office/drawing/2014/main" id="{CFFB3FCD-ADAB-4198-B351-2D48D2A624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6738" y="621793"/>
            <a:ext cx="10954512" cy="5614416"/>
          </a:xfrm>
          <a:prstGeom prst="rect">
            <a:avLst/>
          </a:prstGeom>
          <a:ln w="6350" cap="sq" cmpd="sng" algn="ctr">
            <a:solidFill>
              <a:schemeClr val="tx1">
                <a:lumMod val="75000"/>
                <a:lumOff val="25000"/>
              </a:schemeClr>
            </a:solidFill>
            <a:prstDash val="solid"/>
            <a:miter lim="800000"/>
          </a:ln>
          <a:effectLst/>
        </p:spPr>
      </p:sp>
      <p:sp>
        <p:nvSpPr>
          <p:cNvPr id="2" name="Title 1">
            <a:extLst>
              <a:ext uri="{FF2B5EF4-FFF2-40B4-BE49-F238E27FC236}">
                <a16:creationId xmlns:a16="http://schemas.microsoft.com/office/drawing/2014/main" id="{98B23ABE-B993-4CE4-9544-BB4124A6C661}"/>
              </a:ext>
            </a:extLst>
          </p:cNvPr>
          <p:cNvSpPr>
            <a:spLocks noGrp="1"/>
          </p:cNvSpPr>
          <p:nvPr>
            <p:ph type="ctrTitle"/>
          </p:nvPr>
        </p:nvSpPr>
        <p:spPr>
          <a:xfrm>
            <a:off x="614932" y="1140077"/>
            <a:ext cx="6655788" cy="1351693"/>
          </a:xfrm>
          <a:solidFill>
            <a:schemeClr val="accent6">
              <a:lumMod val="20000"/>
              <a:lumOff val="80000"/>
            </a:schemeClr>
          </a:solidFill>
        </p:spPr>
        <p:txBody>
          <a:bodyPr>
            <a:normAutofit/>
          </a:bodyPr>
          <a:lstStyle/>
          <a:p>
            <a:r>
              <a:rPr lang="en-US" sz="4400" i="0" u="sng">
                <a:solidFill>
                  <a:schemeClr val="tx1"/>
                </a:solidFill>
              </a:rPr>
              <a:t>5 KRESOWA DYWIZJA PIECHOTY</a:t>
            </a:r>
          </a:p>
        </p:txBody>
      </p:sp>
      <p:sp>
        <p:nvSpPr>
          <p:cNvPr id="3" name="Subtitle 2">
            <a:extLst>
              <a:ext uri="{FF2B5EF4-FFF2-40B4-BE49-F238E27FC236}">
                <a16:creationId xmlns:a16="http://schemas.microsoft.com/office/drawing/2014/main" id="{E080BAA9-C0EF-4F65-9BD7-DFCC28578316}"/>
              </a:ext>
            </a:extLst>
          </p:cNvPr>
          <p:cNvSpPr>
            <a:spLocks noGrp="1"/>
          </p:cNvSpPr>
          <p:nvPr>
            <p:ph type="subTitle" idx="1"/>
          </p:nvPr>
        </p:nvSpPr>
        <p:spPr>
          <a:xfrm>
            <a:off x="743276" y="2646583"/>
            <a:ext cx="6388661" cy="3434581"/>
          </a:xfrm>
        </p:spPr>
        <p:txBody>
          <a:bodyPr vert="horz" lIns="91440" tIns="45720" rIns="91440" bIns="45720" rtlCol="0" anchor="t">
            <a:noAutofit/>
          </a:bodyPr>
          <a:lstStyle/>
          <a:p>
            <a:pPr algn="l">
              <a:lnSpc>
                <a:spcPct val="110000"/>
              </a:lnSpc>
              <a:spcAft>
                <a:spcPts val="600"/>
              </a:spcAft>
            </a:pPr>
            <a:r>
              <a:rPr lang="en-US" b="1" err="1">
                <a:ea typeface="+mn-lt"/>
                <a:cs typeface="+mn-lt"/>
              </a:rPr>
              <a:t>Obok</a:t>
            </a:r>
            <a:r>
              <a:rPr lang="en-US" b="1">
                <a:ea typeface="+mn-lt"/>
                <a:cs typeface="+mn-lt"/>
              </a:rPr>
              <a:t> 3 DSK </a:t>
            </a:r>
            <a:r>
              <a:rPr lang="en-US" b="1" err="1">
                <a:ea typeface="+mn-lt"/>
                <a:cs typeface="+mn-lt"/>
              </a:rPr>
              <a:t>i</a:t>
            </a:r>
            <a:r>
              <a:rPr lang="en-US" b="1">
                <a:ea typeface="+mn-lt"/>
                <a:cs typeface="+mn-lt"/>
              </a:rPr>
              <a:t> 2 </a:t>
            </a:r>
            <a:r>
              <a:rPr lang="en-US" b="1" err="1">
                <a:ea typeface="+mn-lt"/>
                <a:cs typeface="+mn-lt"/>
              </a:rPr>
              <a:t>Warszawskiej</a:t>
            </a:r>
            <a:r>
              <a:rPr lang="en-US" b="1">
                <a:ea typeface="+mn-lt"/>
                <a:cs typeface="+mn-lt"/>
              </a:rPr>
              <a:t> </a:t>
            </a:r>
            <a:r>
              <a:rPr lang="en-US" b="1" err="1">
                <a:ea typeface="+mn-lt"/>
                <a:cs typeface="+mn-lt"/>
              </a:rPr>
              <a:t>Dywizji</a:t>
            </a:r>
            <a:r>
              <a:rPr lang="en-US" b="1">
                <a:ea typeface="+mn-lt"/>
                <a:cs typeface="+mn-lt"/>
              </a:rPr>
              <a:t> </a:t>
            </a:r>
            <a:r>
              <a:rPr lang="en-US" b="1" err="1">
                <a:ea typeface="+mn-lt"/>
                <a:cs typeface="+mn-lt"/>
              </a:rPr>
              <a:t>Pancernej</a:t>
            </a:r>
            <a:r>
              <a:rPr lang="en-US" b="1">
                <a:ea typeface="+mn-lt"/>
                <a:cs typeface="+mn-lt"/>
              </a:rPr>
              <a:t> 5 </a:t>
            </a:r>
            <a:r>
              <a:rPr lang="en-US" b="1" err="1">
                <a:ea typeface="+mn-lt"/>
                <a:cs typeface="+mn-lt"/>
              </a:rPr>
              <a:t>Kresowa</a:t>
            </a:r>
            <a:r>
              <a:rPr lang="en-US" b="1">
                <a:ea typeface="+mn-lt"/>
                <a:cs typeface="+mn-lt"/>
              </a:rPr>
              <a:t> </a:t>
            </a:r>
            <a:r>
              <a:rPr lang="en-US" b="1" err="1">
                <a:ea typeface="+mn-lt"/>
                <a:cs typeface="+mn-lt"/>
              </a:rPr>
              <a:t>Dywizja</a:t>
            </a:r>
            <a:r>
              <a:rPr lang="en-US" b="1">
                <a:ea typeface="+mn-lt"/>
                <a:cs typeface="+mn-lt"/>
              </a:rPr>
              <a:t> </a:t>
            </a:r>
            <a:r>
              <a:rPr lang="en-US" b="1" err="1">
                <a:ea typeface="+mn-lt"/>
                <a:cs typeface="+mn-lt"/>
              </a:rPr>
              <a:t>Piechoty</a:t>
            </a:r>
            <a:r>
              <a:rPr lang="en-US" b="1">
                <a:ea typeface="+mn-lt"/>
                <a:cs typeface="+mn-lt"/>
              </a:rPr>
              <a:t> </a:t>
            </a:r>
            <a:r>
              <a:rPr lang="en-US" b="1" err="1">
                <a:ea typeface="+mn-lt"/>
                <a:cs typeface="+mn-lt"/>
              </a:rPr>
              <a:t>stanowiła</a:t>
            </a:r>
            <a:r>
              <a:rPr lang="en-US" b="1">
                <a:ea typeface="+mn-lt"/>
                <a:cs typeface="+mn-lt"/>
              </a:rPr>
              <a:t> </a:t>
            </a:r>
            <a:r>
              <a:rPr lang="en-US" b="1" err="1">
                <a:ea typeface="+mn-lt"/>
                <a:cs typeface="+mn-lt"/>
              </a:rPr>
              <a:t>trzon</a:t>
            </a:r>
            <a:r>
              <a:rPr lang="en-US" b="1">
                <a:ea typeface="+mn-lt"/>
                <a:cs typeface="+mn-lt"/>
              </a:rPr>
              <a:t> 2 </a:t>
            </a:r>
            <a:r>
              <a:rPr lang="en-US" b="1" err="1">
                <a:ea typeface="+mn-lt"/>
                <a:cs typeface="+mn-lt"/>
              </a:rPr>
              <a:t>Korpusu</a:t>
            </a:r>
            <a:r>
              <a:rPr lang="en-US" b="1">
                <a:ea typeface="+mn-lt"/>
                <a:cs typeface="+mn-lt"/>
              </a:rPr>
              <a:t> </a:t>
            </a:r>
            <a:r>
              <a:rPr lang="en-US" b="1" err="1">
                <a:ea typeface="+mn-lt"/>
                <a:cs typeface="+mn-lt"/>
              </a:rPr>
              <a:t>Polskiego</a:t>
            </a:r>
            <a:r>
              <a:rPr lang="en-US" b="1">
                <a:ea typeface="+mn-lt"/>
                <a:cs typeface="+mn-lt"/>
              </a:rPr>
              <a:t> </a:t>
            </a:r>
            <a:r>
              <a:rPr lang="en-US" b="1" err="1">
                <a:ea typeface="+mn-lt"/>
                <a:cs typeface="+mn-lt"/>
              </a:rPr>
              <a:t>jako</a:t>
            </a:r>
            <a:r>
              <a:rPr lang="en-US" b="1">
                <a:ea typeface="+mn-lt"/>
                <a:cs typeface="+mn-lt"/>
              </a:rPr>
              <a:t> </a:t>
            </a:r>
            <a:r>
              <a:rPr lang="en-US" b="1" err="1">
                <a:ea typeface="+mn-lt"/>
                <a:cs typeface="+mn-lt"/>
              </a:rPr>
              <a:t>bardzo</a:t>
            </a:r>
            <a:r>
              <a:rPr lang="en-US" b="1">
                <a:ea typeface="+mn-lt"/>
                <a:cs typeface="+mn-lt"/>
              </a:rPr>
              <a:t> </a:t>
            </a:r>
            <a:r>
              <a:rPr lang="en-US" b="1" err="1">
                <a:ea typeface="+mn-lt"/>
                <a:cs typeface="+mn-lt"/>
              </a:rPr>
              <a:t>duża</a:t>
            </a:r>
            <a:r>
              <a:rPr lang="en-US" b="1">
                <a:ea typeface="+mn-lt"/>
                <a:cs typeface="+mn-lt"/>
              </a:rPr>
              <a:t> </a:t>
            </a:r>
            <a:r>
              <a:rPr lang="en-US" b="1" err="1">
                <a:ea typeface="+mn-lt"/>
                <a:cs typeface="+mn-lt"/>
              </a:rPr>
              <a:t>jednostka</a:t>
            </a:r>
            <a:r>
              <a:rPr lang="en-US" b="1">
                <a:ea typeface="+mn-lt"/>
                <a:cs typeface="+mn-lt"/>
              </a:rPr>
              <a:t> </a:t>
            </a:r>
            <a:r>
              <a:rPr lang="en-US" b="1" err="1">
                <a:ea typeface="+mn-lt"/>
                <a:cs typeface="+mn-lt"/>
              </a:rPr>
              <a:t>piechoty</a:t>
            </a:r>
            <a:r>
              <a:rPr lang="en-US" b="1">
                <a:ea typeface="+mn-lt"/>
                <a:cs typeface="+mn-lt"/>
              </a:rPr>
              <a:t>.</a:t>
            </a:r>
            <a:endParaRPr lang="en-US">
              <a:ea typeface="+mn-lt"/>
              <a:cs typeface="+mn-lt"/>
            </a:endParaRPr>
          </a:p>
          <a:p>
            <a:pPr algn="l">
              <a:lnSpc>
                <a:spcPct val="110000"/>
              </a:lnSpc>
              <a:spcAft>
                <a:spcPts val="600"/>
              </a:spcAft>
            </a:pPr>
            <a:r>
              <a:rPr lang="en-US">
                <a:ea typeface="+mn-lt"/>
                <a:cs typeface="+mn-lt"/>
              </a:rPr>
              <a:t>Dywizja ta </a:t>
            </a:r>
            <a:r>
              <a:rPr lang="en-US" err="1">
                <a:ea typeface="+mn-lt"/>
                <a:cs typeface="+mn-lt"/>
              </a:rPr>
              <a:t>została</a:t>
            </a:r>
            <a:r>
              <a:rPr lang="en-US">
                <a:ea typeface="+mn-lt"/>
                <a:cs typeface="+mn-lt"/>
              </a:rPr>
              <a:t> </a:t>
            </a:r>
            <a:r>
              <a:rPr lang="en-US" err="1">
                <a:ea typeface="+mn-lt"/>
                <a:cs typeface="+mn-lt"/>
              </a:rPr>
              <a:t>sformowana</a:t>
            </a:r>
            <a:r>
              <a:rPr lang="en-US">
                <a:ea typeface="+mn-lt"/>
                <a:cs typeface="+mn-lt"/>
              </a:rPr>
              <a:t> w </a:t>
            </a:r>
            <a:r>
              <a:rPr lang="en-US" err="1">
                <a:ea typeface="+mn-lt"/>
                <a:cs typeface="+mn-lt"/>
              </a:rPr>
              <a:t>marcu</a:t>
            </a:r>
            <a:r>
              <a:rPr lang="en-US">
                <a:ea typeface="+mn-lt"/>
                <a:cs typeface="+mn-lt"/>
              </a:rPr>
              <a:t> 1943 </a:t>
            </a:r>
            <a:r>
              <a:rPr lang="en-US" err="1">
                <a:ea typeface="+mn-lt"/>
                <a:cs typeface="+mn-lt"/>
              </a:rPr>
              <a:t>roku</a:t>
            </a:r>
            <a:r>
              <a:rPr lang="en-US">
                <a:ea typeface="+mn-lt"/>
                <a:cs typeface="+mn-lt"/>
              </a:rPr>
              <a:t> </a:t>
            </a:r>
            <a:r>
              <a:rPr lang="en-US" err="1">
                <a:ea typeface="+mn-lt"/>
                <a:cs typeface="+mn-lt"/>
              </a:rPr>
              <a:t>na</a:t>
            </a:r>
            <a:r>
              <a:rPr lang="en-US">
                <a:ea typeface="+mn-lt"/>
                <a:cs typeface="+mn-lt"/>
              </a:rPr>
              <a:t> </a:t>
            </a:r>
            <a:r>
              <a:rPr lang="en-US" err="1">
                <a:ea typeface="+mn-lt"/>
                <a:cs typeface="+mn-lt"/>
              </a:rPr>
              <a:t>bazie</a:t>
            </a:r>
            <a:r>
              <a:rPr lang="en-US">
                <a:ea typeface="+mn-lt"/>
                <a:cs typeface="+mn-lt"/>
              </a:rPr>
              <a:t> </a:t>
            </a:r>
            <a:r>
              <a:rPr lang="en-US" err="1">
                <a:ea typeface="+mn-lt"/>
                <a:cs typeface="+mn-lt"/>
              </a:rPr>
              <a:t>utworzonych</a:t>
            </a:r>
            <a:r>
              <a:rPr lang="en-US">
                <a:ea typeface="+mn-lt"/>
                <a:cs typeface="+mn-lt"/>
              </a:rPr>
              <a:t> </a:t>
            </a:r>
            <a:r>
              <a:rPr lang="en-US" err="1">
                <a:ea typeface="+mn-lt"/>
                <a:cs typeface="+mn-lt"/>
              </a:rPr>
              <a:t>jeszcze</a:t>
            </a:r>
            <a:r>
              <a:rPr lang="en-US">
                <a:ea typeface="+mn-lt"/>
                <a:cs typeface="+mn-lt"/>
              </a:rPr>
              <a:t> w ZSRR 5 </a:t>
            </a:r>
            <a:r>
              <a:rPr lang="en-US" err="1">
                <a:ea typeface="+mn-lt"/>
                <a:cs typeface="+mn-lt"/>
              </a:rPr>
              <a:t>i</a:t>
            </a:r>
            <a:r>
              <a:rPr lang="en-US">
                <a:ea typeface="+mn-lt"/>
                <a:cs typeface="+mn-lt"/>
              </a:rPr>
              <a:t> 6 </a:t>
            </a:r>
            <a:r>
              <a:rPr lang="en-US" err="1">
                <a:ea typeface="+mn-lt"/>
                <a:cs typeface="+mn-lt"/>
              </a:rPr>
              <a:t>Dywizji</a:t>
            </a:r>
            <a:r>
              <a:rPr lang="en-US">
                <a:ea typeface="+mn-lt"/>
                <a:cs typeface="+mn-lt"/>
              </a:rPr>
              <a:t> </a:t>
            </a:r>
            <a:r>
              <a:rPr lang="en-US" err="1">
                <a:ea typeface="+mn-lt"/>
                <a:cs typeface="+mn-lt"/>
              </a:rPr>
              <a:t>Piechoty</a:t>
            </a:r>
            <a:r>
              <a:rPr lang="en-US">
                <a:ea typeface="+mn-lt"/>
                <a:cs typeface="+mn-lt"/>
              </a:rPr>
              <a:t> </a:t>
            </a:r>
            <a:r>
              <a:rPr lang="en-US" err="1">
                <a:ea typeface="+mn-lt"/>
                <a:cs typeface="+mn-lt"/>
              </a:rPr>
              <a:t>i</a:t>
            </a:r>
            <a:r>
              <a:rPr lang="en-US">
                <a:ea typeface="+mn-lt"/>
                <a:cs typeface="+mn-lt"/>
              </a:rPr>
              <a:t> </a:t>
            </a:r>
            <a:r>
              <a:rPr lang="en-US" err="1">
                <a:ea typeface="+mn-lt"/>
                <a:cs typeface="+mn-lt"/>
              </a:rPr>
              <a:t>składała</a:t>
            </a:r>
            <a:r>
              <a:rPr lang="en-US">
                <a:ea typeface="+mn-lt"/>
                <a:cs typeface="+mn-lt"/>
              </a:rPr>
              <a:t> </a:t>
            </a:r>
            <a:r>
              <a:rPr lang="en-US" err="1">
                <a:ea typeface="+mn-lt"/>
                <a:cs typeface="+mn-lt"/>
              </a:rPr>
              <a:t>się</a:t>
            </a:r>
            <a:r>
              <a:rPr lang="en-US">
                <a:ea typeface="+mn-lt"/>
                <a:cs typeface="+mn-lt"/>
              </a:rPr>
              <a:t> z 2 </a:t>
            </a:r>
            <a:r>
              <a:rPr lang="en-US" err="1">
                <a:ea typeface="+mn-lt"/>
                <a:cs typeface="+mn-lt"/>
              </a:rPr>
              <a:t>oddziałów</a:t>
            </a:r>
            <a:r>
              <a:rPr lang="en-US">
                <a:ea typeface="+mn-lt"/>
                <a:cs typeface="+mn-lt"/>
              </a:rPr>
              <a:t> : 5 </a:t>
            </a:r>
            <a:r>
              <a:rPr lang="en-US" err="1">
                <a:ea typeface="+mn-lt"/>
                <a:cs typeface="+mn-lt"/>
              </a:rPr>
              <a:t>Wileńskiej</a:t>
            </a:r>
            <a:r>
              <a:rPr lang="en-US">
                <a:ea typeface="+mn-lt"/>
                <a:cs typeface="+mn-lt"/>
              </a:rPr>
              <a:t> </a:t>
            </a:r>
            <a:r>
              <a:rPr lang="en-US" err="1">
                <a:ea typeface="+mn-lt"/>
                <a:cs typeface="+mn-lt"/>
              </a:rPr>
              <a:t>Brygady</a:t>
            </a:r>
            <a:r>
              <a:rPr lang="en-US">
                <a:ea typeface="+mn-lt"/>
                <a:cs typeface="+mn-lt"/>
              </a:rPr>
              <a:t> </a:t>
            </a:r>
            <a:r>
              <a:rPr lang="en-US" err="1">
                <a:ea typeface="+mn-lt"/>
                <a:cs typeface="+mn-lt"/>
              </a:rPr>
              <a:t>Piechoty</a:t>
            </a:r>
            <a:r>
              <a:rPr lang="en-US">
                <a:ea typeface="+mn-lt"/>
                <a:cs typeface="+mn-lt"/>
              </a:rPr>
              <a:t> </a:t>
            </a:r>
            <a:r>
              <a:rPr lang="en-US" err="1">
                <a:ea typeface="+mn-lt"/>
                <a:cs typeface="+mn-lt"/>
              </a:rPr>
              <a:t>i</a:t>
            </a:r>
            <a:r>
              <a:rPr lang="en-US">
                <a:ea typeface="+mn-lt"/>
                <a:cs typeface="+mn-lt"/>
              </a:rPr>
              <a:t> 6 </a:t>
            </a:r>
            <a:r>
              <a:rPr lang="en-US" err="1">
                <a:ea typeface="+mn-lt"/>
                <a:cs typeface="+mn-lt"/>
              </a:rPr>
              <a:t>Lwowskiej</a:t>
            </a:r>
            <a:r>
              <a:rPr lang="en-US">
                <a:ea typeface="+mn-lt"/>
                <a:cs typeface="+mn-lt"/>
              </a:rPr>
              <a:t> </a:t>
            </a:r>
            <a:r>
              <a:rPr lang="en-US" err="1">
                <a:ea typeface="+mn-lt"/>
                <a:cs typeface="+mn-lt"/>
              </a:rPr>
              <a:t>Brygady</a:t>
            </a:r>
            <a:r>
              <a:rPr lang="en-US">
                <a:ea typeface="+mn-lt"/>
                <a:cs typeface="+mn-lt"/>
              </a:rPr>
              <a:t> </a:t>
            </a:r>
            <a:r>
              <a:rPr lang="en-US" err="1">
                <a:ea typeface="+mn-lt"/>
                <a:cs typeface="+mn-lt"/>
              </a:rPr>
              <a:t>Piechoty</a:t>
            </a:r>
            <a:r>
              <a:rPr lang="en-US">
                <a:ea typeface="+mn-lt"/>
                <a:cs typeface="+mn-lt"/>
              </a:rPr>
              <a:t> </a:t>
            </a:r>
            <a:r>
              <a:rPr lang="en-US" err="1">
                <a:ea typeface="+mn-lt"/>
                <a:cs typeface="+mn-lt"/>
              </a:rPr>
              <a:t>oraz</a:t>
            </a:r>
            <a:r>
              <a:rPr lang="en-US">
                <a:ea typeface="+mn-lt"/>
                <a:cs typeface="+mn-lt"/>
              </a:rPr>
              <a:t> </a:t>
            </a:r>
            <a:r>
              <a:rPr lang="en-US" err="1">
                <a:ea typeface="+mn-lt"/>
                <a:cs typeface="+mn-lt"/>
              </a:rPr>
              <a:t>pozostałych</a:t>
            </a:r>
            <a:r>
              <a:rPr lang="en-US">
                <a:ea typeface="+mn-lt"/>
                <a:cs typeface="+mn-lt"/>
              </a:rPr>
              <a:t> </a:t>
            </a:r>
            <a:r>
              <a:rPr lang="en-US" err="1">
                <a:ea typeface="+mn-lt"/>
                <a:cs typeface="+mn-lt"/>
              </a:rPr>
              <a:t>jednostek</a:t>
            </a:r>
            <a:r>
              <a:rPr lang="en-US">
                <a:ea typeface="+mn-lt"/>
                <a:cs typeface="+mn-lt"/>
              </a:rPr>
              <a:t> </a:t>
            </a:r>
            <a:r>
              <a:rPr lang="en-US" err="1">
                <a:ea typeface="+mn-lt"/>
                <a:cs typeface="+mn-lt"/>
              </a:rPr>
              <a:t>dywizyjnych</a:t>
            </a:r>
            <a:r>
              <a:rPr lang="en-US">
                <a:ea typeface="+mn-lt"/>
                <a:cs typeface="+mn-lt"/>
              </a:rPr>
              <a:t>. Od 17.10.1944 r. do </a:t>
            </a:r>
            <a:r>
              <a:rPr lang="en-US" err="1">
                <a:ea typeface="+mn-lt"/>
                <a:cs typeface="+mn-lt"/>
              </a:rPr>
              <a:t>jej</a:t>
            </a:r>
            <a:r>
              <a:rPr lang="en-US">
                <a:ea typeface="+mn-lt"/>
                <a:cs typeface="+mn-lt"/>
              </a:rPr>
              <a:t> </a:t>
            </a:r>
            <a:r>
              <a:rPr lang="en-US" err="1">
                <a:ea typeface="+mn-lt"/>
                <a:cs typeface="+mn-lt"/>
              </a:rPr>
              <a:t>składu</a:t>
            </a:r>
            <a:r>
              <a:rPr lang="en-US">
                <a:ea typeface="+mn-lt"/>
                <a:cs typeface="+mn-lt"/>
              </a:rPr>
              <a:t> </a:t>
            </a:r>
            <a:r>
              <a:rPr lang="en-US" err="1">
                <a:ea typeface="+mn-lt"/>
                <a:cs typeface="+mn-lt"/>
              </a:rPr>
              <a:t>doszedł</a:t>
            </a:r>
            <a:r>
              <a:rPr lang="en-US">
                <a:ea typeface="+mn-lt"/>
                <a:cs typeface="+mn-lt"/>
              </a:rPr>
              <a:t> </a:t>
            </a:r>
            <a:r>
              <a:rPr lang="en-US" err="1">
                <a:ea typeface="+mn-lt"/>
                <a:cs typeface="+mn-lt"/>
              </a:rPr>
              <a:t>trzeci</a:t>
            </a:r>
            <a:r>
              <a:rPr lang="en-US">
                <a:ea typeface="+mn-lt"/>
                <a:cs typeface="+mn-lt"/>
              </a:rPr>
              <a:t> </a:t>
            </a:r>
            <a:r>
              <a:rPr lang="en-US" err="1">
                <a:ea typeface="+mn-lt"/>
                <a:cs typeface="+mn-lt"/>
              </a:rPr>
              <a:t>oddział</a:t>
            </a:r>
            <a:r>
              <a:rPr lang="en-US">
                <a:ea typeface="+mn-lt"/>
                <a:cs typeface="+mn-lt"/>
              </a:rPr>
              <a:t> – 4 </a:t>
            </a:r>
            <a:r>
              <a:rPr lang="en-US" err="1">
                <a:ea typeface="+mn-lt"/>
                <a:cs typeface="+mn-lt"/>
              </a:rPr>
              <a:t>Wołyńska</a:t>
            </a:r>
            <a:r>
              <a:rPr lang="en-US">
                <a:ea typeface="+mn-lt"/>
                <a:cs typeface="+mn-lt"/>
              </a:rPr>
              <a:t> </a:t>
            </a:r>
            <a:r>
              <a:rPr lang="en-US" err="1">
                <a:ea typeface="+mn-lt"/>
                <a:cs typeface="+mn-lt"/>
              </a:rPr>
              <a:t>Brygada</a:t>
            </a:r>
            <a:r>
              <a:rPr lang="en-US">
                <a:ea typeface="+mn-lt"/>
                <a:cs typeface="+mn-lt"/>
              </a:rPr>
              <a:t> </a:t>
            </a:r>
            <a:r>
              <a:rPr lang="en-US" err="1">
                <a:ea typeface="+mn-lt"/>
                <a:cs typeface="+mn-lt"/>
              </a:rPr>
              <a:t>Piechoty</a:t>
            </a:r>
            <a:r>
              <a:rPr lang="en-US">
                <a:ea typeface="+mn-lt"/>
                <a:cs typeface="+mn-lt"/>
              </a:rPr>
              <a:t>.</a:t>
            </a:r>
            <a:endParaRPr lang="en-US"/>
          </a:p>
          <a:p>
            <a:pPr>
              <a:lnSpc>
                <a:spcPct val="110000"/>
              </a:lnSpc>
              <a:spcAft>
                <a:spcPts val="600"/>
              </a:spcAft>
            </a:pPr>
            <a:endParaRPr lang="en-US" sz="700"/>
          </a:p>
        </p:txBody>
      </p:sp>
      <p:sp>
        <p:nvSpPr>
          <p:cNvPr id="13" name="Rectangle 12">
            <a:extLst>
              <a:ext uri="{FF2B5EF4-FFF2-40B4-BE49-F238E27FC236}">
                <a16:creationId xmlns:a16="http://schemas.microsoft.com/office/drawing/2014/main" id="{728BB691-7718-4B75-B2DC-DD370B7D05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34898" y="446824"/>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5" name="Straight Connector 14">
            <a:extLst>
              <a:ext uri="{FF2B5EF4-FFF2-40B4-BE49-F238E27FC236}">
                <a16:creationId xmlns:a16="http://schemas.microsoft.com/office/drawing/2014/main" id="{934E5709-24C6-4EAA-A963-DEB137693CD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149198" y="446823"/>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4A50C428-FB13-481F-9585-5BCCF34DB1E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840838" y="446823"/>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2ABEFF2D-6408-485D-BAD5-EFF000E2564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149198" y="1092118"/>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pic>
        <p:nvPicPr>
          <p:cNvPr id="4" name="Picture 4">
            <a:extLst>
              <a:ext uri="{FF2B5EF4-FFF2-40B4-BE49-F238E27FC236}">
                <a16:creationId xmlns:a16="http://schemas.microsoft.com/office/drawing/2014/main" id="{61B39205-54C9-41E1-B1A8-DF46126A52F4}"/>
              </a:ext>
            </a:extLst>
          </p:cNvPr>
          <p:cNvPicPr>
            <a:picLocks noChangeAspect="1"/>
          </p:cNvPicPr>
          <p:nvPr/>
        </p:nvPicPr>
        <p:blipFill rotWithShape="1">
          <a:blip r:embed="rId2"/>
          <a:srcRect t="2710"/>
          <a:stretch/>
        </p:blipFill>
        <p:spPr>
          <a:xfrm>
            <a:off x="7228702" y="621793"/>
            <a:ext cx="4342547" cy="5614416"/>
          </a:xfrm>
          <a:prstGeom prst="rect">
            <a:avLst/>
          </a:prstGeom>
        </p:spPr>
      </p:pic>
    </p:spTree>
    <p:extLst>
      <p:ext uri="{BB962C8B-B14F-4D97-AF65-F5344CB8AC3E}">
        <p14:creationId xmlns:p14="http://schemas.microsoft.com/office/powerpoint/2010/main" val="1644950612"/>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8AC92D2-D6DE-4772-A874-5D65F883FC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3190" y="457200"/>
            <a:ext cx="11281609" cy="5943603"/>
          </a:xfrm>
          <a:prstGeom prst="rect">
            <a:avLst/>
          </a:prstGeom>
          <a:solidFill>
            <a:srgbClr val="FFFFFF"/>
          </a:solidFill>
          <a:ln w="6350" cap="flat" cmpd="sng" algn="ctr">
            <a:noFill/>
            <a:prstDash val="solid"/>
          </a:ln>
          <a:effectLst>
            <a:outerShdw blurRad="50800" algn="ctr" rotWithShape="0">
              <a:prstClr val="black">
                <a:alpha val="66000"/>
              </a:prstClr>
            </a:outerShdw>
            <a:softEdge rad="0"/>
          </a:effectLst>
        </p:spPr>
      </p:sp>
      <p:sp useBgFill="1">
        <p:nvSpPr>
          <p:cNvPr id="11" name="Rectangle 10">
            <a:extLst>
              <a:ext uri="{FF2B5EF4-FFF2-40B4-BE49-F238E27FC236}">
                <a16:creationId xmlns:a16="http://schemas.microsoft.com/office/drawing/2014/main" id="{0F2E3678-25D0-49F9-9BD6-8D4D605650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6738" y="621793"/>
            <a:ext cx="10954512" cy="5614416"/>
          </a:xfrm>
          <a:prstGeom prst="rect">
            <a:avLst/>
          </a:prstGeom>
          <a:ln w="6350" cap="sq" cmpd="sng" algn="ctr">
            <a:solidFill>
              <a:schemeClr val="tx1">
                <a:lumMod val="75000"/>
                <a:lumOff val="25000"/>
              </a:schemeClr>
            </a:solidFill>
            <a:prstDash val="solid"/>
            <a:miter lim="800000"/>
          </a:ln>
          <a:effectLst/>
        </p:spPr>
      </p:sp>
      <p:sp>
        <p:nvSpPr>
          <p:cNvPr id="2" name="Title 1">
            <a:extLst>
              <a:ext uri="{FF2B5EF4-FFF2-40B4-BE49-F238E27FC236}">
                <a16:creationId xmlns:a16="http://schemas.microsoft.com/office/drawing/2014/main" id="{98B23ABE-B993-4CE4-9544-BB4124A6C661}"/>
              </a:ext>
            </a:extLst>
          </p:cNvPr>
          <p:cNvSpPr>
            <a:spLocks noGrp="1"/>
          </p:cNvSpPr>
          <p:nvPr>
            <p:ph type="ctrTitle"/>
          </p:nvPr>
        </p:nvSpPr>
        <p:spPr>
          <a:xfrm>
            <a:off x="614931" y="1140077"/>
            <a:ext cx="6467899" cy="1560460"/>
          </a:xfrm>
          <a:solidFill>
            <a:schemeClr val="accent6">
              <a:lumMod val="20000"/>
              <a:lumOff val="80000"/>
            </a:schemeClr>
          </a:solidFill>
        </p:spPr>
        <p:txBody>
          <a:bodyPr>
            <a:normAutofit/>
          </a:bodyPr>
          <a:lstStyle/>
          <a:p>
            <a:r>
              <a:rPr lang="en-US" sz="4000" b="1" i="0" u="sng">
                <a:solidFill>
                  <a:schemeClr val="tx1"/>
                </a:solidFill>
              </a:rPr>
              <a:t>2 WARSZAWSKA DYWIZJA PANCERNA</a:t>
            </a:r>
          </a:p>
        </p:txBody>
      </p:sp>
      <p:sp>
        <p:nvSpPr>
          <p:cNvPr id="3" name="Subtitle 2">
            <a:extLst>
              <a:ext uri="{FF2B5EF4-FFF2-40B4-BE49-F238E27FC236}">
                <a16:creationId xmlns:a16="http://schemas.microsoft.com/office/drawing/2014/main" id="{E080BAA9-C0EF-4F65-9BD7-DFCC28578316}"/>
              </a:ext>
            </a:extLst>
          </p:cNvPr>
          <p:cNvSpPr>
            <a:spLocks noGrp="1"/>
          </p:cNvSpPr>
          <p:nvPr>
            <p:ph type="subTitle" idx="1"/>
          </p:nvPr>
        </p:nvSpPr>
        <p:spPr>
          <a:xfrm>
            <a:off x="722400" y="2865788"/>
            <a:ext cx="5616222" cy="3371951"/>
          </a:xfrm>
        </p:spPr>
        <p:txBody>
          <a:bodyPr vert="horz" lIns="91440" tIns="45720" rIns="91440" bIns="45720" rtlCol="0" anchor="t">
            <a:noAutofit/>
          </a:bodyPr>
          <a:lstStyle/>
          <a:p>
            <a:pPr>
              <a:lnSpc>
                <a:spcPct val="110000"/>
              </a:lnSpc>
              <a:spcAft>
                <a:spcPts val="600"/>
              </a:spcAft>
            </a:pPr>
            <a:r>
              <a:rPr lang="en-US" sz="1600" b="1" err="1"/>
              <a:t>Wielka</a:t>
            </a:r>
            <a:r>
              <a:rPr lang="en-US" sz="1600" b="1"/>
              <a:t> </a:t>
            </a:r>
            <a:r>
              <a:rPr lang="en-US" sz="1600" b="1" err="1"/>
              <a:t>jednostka</a:t>
            </a:r>
            <a:r>
              <a:rPr lang="en-US" sz="1600" b="1"/>
              <a:t> </a:t>
            </a:r>
            <a:r>
              <a:rPr lang="en-US" sz="1600" b="1" err="1"/>
              <a:t>pancerna</a:t>
            </a:r>
            <a:r>
              <a:rPr lang="en-US" sz="1600" b="1"/>
              <a:t> </a:t>
            </a:r>
            <a:r>
              <a:rPr lang="en-US" sz="1600" b="1" err="1"/>
              <a:t>Polskich</a:t>
            </a:r>
            <a:r>
              <a:rPr lang="en-US" sz="1600" b="1"/>
              <a:t> </a:t>
            </a:r>
            <a:r>
              <a:rPr lang="en-US" sz="1600" b="1" err="1"/>
              <a:t>Sił</a:t>
            </a:r>
            <a:r>
              <a:rPr lang="en-US" sz="1600" b="1"/>
              <a:t> </a:t>
            </a:r>
            <a:r>
              <a:rPr lang="en-US" sz="1600" b="1" err="1"/>
              <a:t>Zbrojnych</a:t>
            </a:r>
            <a:r>
              <a:rPr lang="en-US" sz="1600" b="1"/>
              <a:t> </a:t>
            </a:r>
            <a:r>
              <a:rPr lang="en-US" sz="1600" b="1" err="1"/>
              <a:t>na</a:t>
            </a:r>
            <a:r>
              <a:rPr lang="en-US" sz="1600" b="1"/>
              <a:t> </a:t>
            </a:r>
            <a:r>
              <a:rPr lang="en-US" sz="1600" b="1" err="1"/>
              <a:t>Zachodzie</a:t>
            </a:r>
            <a:r>
              <a:rPr lang="en-US" sz="1600" b="1"/>
              <a:t>.</a:t>
            </a:r>
          </a:p>
          <a:p>
            <a:pPr>
              <a:lnSpc>
                <a:spcPct val="110000"/>
              </a:lnSpc>
              <a:spcAft>
                <a:spcPts val="600"/>
              </a:spcAft>
            </a:pPr>
            <a:r>
              <a:rPr lang="en-US" sz="1600"/>
              <a:t>Dywizja została sformowana 7 czerwca 1945 w wyniku połączenia jednostek 2 Korpusu Polskiego we Włoszech tj. 2 Brygady Pancernej, 7 pułku artylerii konnej i pułku Ułanów Karpackich oraz jednostek formowanych w Bazie 2 Korpusu Polskiego na południu Włoch w rejonie San Basilio tj. 2 pułku artylerii przeciwlotniczej lekkiej, 2 pułku artylerii przeciwpancernej, saperów, jednostek łączności oraz 16 Brygady Piechoty,</a:t>
            </a:r>
          </a:p>
          <a:p>
            <a:pPr>
              <a:lnSpc>
                <a:spcPct val="110000"/>
              </a:lnSpc>
              <a:spcAft>
                <a:spcPts val="600"/>
              </a:spcAft>
            </a:pPr>
            <a:endParaRPr lang="en-US" sz="700"/>
          </a:p>
        </p:txBody>
      </p:sp>
      <p:sp>
        <p:nvSpPr>
          <p:cNvPr id="13" name="Rectangle 12">
            <a:extLst>
              <a:ext uri="{FF2B5EF4-FFF2-40B4-BE49-F238E27FC236}">
                <a16:creationId xmlns:a16="http://schemas.microsoft.com/office/drawing/2014/main" id="{63A45CD5-61B0-48E1-8090-7584418C27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34898" y="446824"/>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5" name="Straight Connector 14">
            <a:extLst>
              <a:ext uri="{FF2B5EF4-FFF2-40B4-BE49-F238E27FC236}">
                <a16:creationId xmlns:a16="http://schemas.microsoft.com/office/drawing/2014/main" id="{C6D4C1FD-C274-4FA8-939A-09E6498EFC7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149198" y="446823"/>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C13D4426-8AD5-43D7-8033-05DBB3BFE65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840838" y="446823"/>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1EC8029B-C6E2-4459-859A-7539865E006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149198" y="1092118"/>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pic>
        <p:nvPicPr>
          <p:cNvPr id="4" name="Picture 4">
            <a:extLst>
              <a:ext uri="{FF2B5EF4-FFF2-40B4-BE49-F238E27FC236}">
                <a16:creationId xmlns:a16="http://schemas.microsoft.com/office/drawing/2014/main" id="{2B5E8508-4EA6-41CE-9980-A7FABEA6DE27}"/>
              </a:ext>
            </a:extLst>
          </p:cNvPr>
          <p:cNvPicPr>
            <a:picLocks noChangeAspect="1"/>
          </p:cNvPicPr>
          <p:nvPr/>
        </p:nvPicPr>
        <p:blipFill>
          <a:blip r:embed="rId2"/>
          <a:stretch>
            <a:fillRect/>
          </a:stretch>
        </p:blipFill>
        <p:spPr>
          <a:xfrm>
            <a:off x="6516658" y="1044378"/>
            <a:ext cx="4922285" cy="4557647"/>
          </a:xfrm>
          <a:prstGeom prst="rect">
            <a:avLst/>
          </a:prstGeom>
        </p:spPr>
      </p:pic>
    </p:spTree>
    <p:extLst>
      <p:ext uri="{BB962C8B-B14F-4D97-AF65-F5344CB8AC3E}">
        <p14:creationId xmlns:p14="http://schemas.microsoft.com/office/powerpoint/2010/main" val="1789015470"/>
      </p:ext>
    </p:extLst>
  </p:cSld>
  <p:clrMapOvr>
    <a:masterClrMapping/>
  </p:clrMapOvr>
  <mc:AlternateContent xmlns:mc="http://schemas.openxmlformats.org/markup-compatibility/2006">
    <mc:Choice xmlns:p14="http://schemas.microsoft.com/office/powerpoint/2010/main" Requires="p14">
      <p:transition spd="slow" p14:dur="1200">
        <p:dissolve/>
      </p:transition>
    </mc:Choice>
    <mc:Fallback>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21ABBB05-4078-4975-94F0-0AE772A00862}"/>
              </a:ext>
            </a:extLst>
          </p:cNvPr>
          <p:cNvPicPr>
            <a:picLocks noChangeAspect="1"/>
          </p:cNvPicPr>
          <p:nvPr/>
        </p:nvPicPr>
        <p:blipFill rotWithShape="1">
          <a:blip r:embed="rId2"/>
          <a:srcRect/>
          <a:stretch/>
        </p:blipFill>
        <p:spPr>
          <a:xfrm>
            <a:off x="-1" y="10"/>
            <a:ext cx="12192000" cy="6857988"/>
          </a:xfrm>
          <a:prstGeom prst="rect">
            <a:avLst/>
          </a:prstGeom>
        </p:spPr>
      </p:pic>
      <p:sp>
        <p:nvSpPr>
          <p:cNvPr id="9" name="Rectangle 8">
            <a:extLst>
              <a:ext uri="{FF2B5EF4-FFF2-40B4-BE49-F238E27FC236}">
                <a16:creationId xmlns:a16="http://schemas.microsoft.com/office/drawing/2014/main" id="{0B121716-8B64-478F-ABDB-17030AD1B7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3" y="4530071"/>
            <a:ext cx="12191999" cy="2327926"/>
          </a:xfrm>
          <a:prstGeom prst="rect">
            <a:avLst/>
          </a:prstGeom>
          <a:gradFill flip="none" rotWithShape="1">
            <a:gsLst>
              <a:gs pos="24000">
                <a:schemeClr val="bg1">
                  <a:alpha val="20000"/>
                </a:schemeClr>
              </a:gs>
              <a:gs pos="78000">
                <a:schemeClr val="bg1">
                  <a:alpha val="30000"/>
                </a:schemeClr>
              </a:gs>
              <a:gs pos="50000">
                <a:schemeClr val="bg1">
                  <a:alpha val="30000"/>
                </a:schemeClr>
              </a:gs>
              <a:gs pos="100000">
                <a:schemeClr val="bg1">
                  <a:alpha val="40000"/>
                </a:schemeClr>
              </a:gs>
              <a:gs pos="0">
                <a:schemeClr val="bg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8B23ABE-B993-4CE4-9544-BB4124A6C661}"/>
              </a:ext>
            </a:extLst>
          </p:cNvPr>
          <p:cNvSpPr>
            <a:spLocks noGrp="1"/>
          </p:cNvSpPr>
          <p:nvPr>
            <p:ph type="ctrTitle"/>
          </p:nvPr>
        </p:nvSpPr>
        <p:spPr>
          <a:xfrm>
            <a:off x="-3113688" y="562263"/>
            <a:ext cx="13850674" cy="897439"/>
          </a:xfrm>
        </p:spPr>
        <p:txBody>
          <a:bodyPr>
            <a:noAutofit/>
          </a:bodyPr>
          <a:lstStyle/>
          <a:p>
            <a:r>
              <a:rPr lang="en-US" sz="6000">
                <a:solidFill>
                  <a:schemeClr val="bg1"/>
                </a:solidFill>
                <a:latin typeface="Modern Love"/>
              </a:rPr>
              <a:t>PRZEBIEG WALK </a:t>
            </a:r>
            <a:br>
              <a:rPr lang="en-US" sz="6000">
                <a:solidFill>
                  <a:schemeClr val="bg1"/>
                </a:solidFill>
                <a:latin typeface="Modern Love"/>
              </a:rPr>
            </a:br>
            <a:r>
              <a:rPr lang="en-US" sz="6000">
                <a:solidFill>
                  <a:schemeClr val="bg1"/>
                </a:solidFill>
                <a:latin typeface="Modern Love"/>
              </a:rPr>
              <a:t>POD MONTE CASSINO</a:t>
            </a:r>
          </a:p>
        </p:txBody>
      </p:sp>
      <p:sp>
        <p:nvSpPr>
          <p:cNvPr id="3" name="Subtitle 2">
            <a:extLst>
              <a:ext uri="{FF2B5EF4-FFF2-40B4-BE49-F238E27FC236}">
                <a16:creationId xmlns:a16="http://schemas.microsoft.com/office/drawing/2014/main" id="{E080BAA9-C0EF-4F65-9BD7-DFCC28578316}"/>
              </a:ext>
            </a:extLst>
          </p:cNvPr>
          <p:cNvSpPr>
            <a:spLocks noGrp="1"/>
          </p:cNvSpPr>
          <p:nvPr>
            <p:ph type="subTitle" idx="1"/>
          </p:nvPr>
        </p:nvSpPr>
        <p:spPr>
          <a:xfrm>
            <a:off x="3050275" y="1712042"/>
            <a:ext cx="10656310" cy="425961"/>
          </a:xfrm>
        </p:spPr>
        <p:txBody>
          <a:bodyPr vert="horz" lIns="91440" tIns="45720" rIns="91440" bIns="45720" rtlCol="0" anchor="t">
            <a:noAutofit/>
          </a:bodyPr>
          <a:lstStyle/>
          <a:p>
            <a:r>
              <a:rPr lang="en-US" sz="3200">
                <a:solidFill>
                  <a:schemeClr val="bg1"/>
                </a:solidFill>
                <a:latin typeface="Modern Love"/>
              </a:rPr>
              <a:t>17 </a:t>
            </a:r>
            <a:r>
              <a:rPr lang="en-US" sz="3200" err="1">
                <a:solidFill>
                  <a:schemeClr val="bg1"/>
                </a:solidFill>
                <a:latin typeface="Modern Love"/>
              </a:rPr>
              <a:t>stycznia</a:t>
            </a:r>
            <a:r>
              <a:rPr lang="en-US" sz="3200">
                <a:solidFill>
                  <a:schemeClr val="bg1"/>
                </a:solidFill>
                <a:latin typeface="Modern Love"/>
              </a:rPr>
              <a:t> 1944 – 19 </a:t>
            </a:r>
            <a:r>
              <a:rPr lang="en-US" sz="3200" err="1">
                <a:solidFill>
                  <a:schemeClr val="bg1"/>
                </a:solidFill>
                <a:latin typeface="Modern Love"/>
              </a:rPr>
              <a:t>maj</a:t>
            </a:r>
            <a:r>
              <a:rPr lang="en-US" sz="3200">
                <a:solidFill>
                  <a:schemeClr val="bg1"/>
                </a:solidFill>
                <a:latin typeface="Modern Love"/>
              </a:rPr>
              <a:t> 1944 </a:t>
            </a:r>
          </a:p>
        </p:txBody>
      </p:sp>
    </p:spTree>
    <p:extLst>
      <p:ext uri="{BB962C8B-B14F-4D97-AF65-F5344CB8AC3E}">
        <p14:creationId xmlns:p14="http://schemas.microsoft.com/office/powerpoint/2010/main" val="52018191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3900">
        <p14:glitter pattern="hexagon"/>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grpId="0" nodeType="clickEffect">
                                  <p:stCondLst>
                                    <p:cond delay="0"/>
                                  </p:stCondLst>
                                  <p:childTnLst>
                                    <p:animScale>
                                      <p:cBhvr>
                                        <p:cTn id="6" dur="2000" fill="hold"/>
                                        <p:tgtEl>
                                          <p:spTgt spid="3"/>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8">
            <a:extLst>
              <a:ext uri="{FF2B5EF4-FFF2-40B4-BE49-F238E27FC236}">
                <a16:creationId xmlns:a16="http://schemas.microsoft.com/office/drawing/2014/main" id="{EA4E4267-CAF0-4C38-8DC6-CD3B1A9F04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002">
            <a:schemeClr val="lt2"/>
          </a:fillRef>
          <a:effectRef idx="0">
            <a:schemeClr val="accent1"/>
          </a:effectRef>
          <a:fontRef idx="minor">
            <a:schemeClr val="lt1"/>
          </a:fontRef>
        </p:style>
        <p:txBody>
          <a:bodyPr rtlCol="0" anchor="ctr"/>
          <a:lstStyle/>
          <a:p>
            <a:pPr algn="ctr"/>
            <a:endParaRPr lang="en-US"/>
          </a:p>
        </p:txBody>
      </p:sp>
      <p:sp>
        <p:nvSpPr>
          <p:cNvPr id="20" name="Rectangle 10">
            <a:extLst>
              <a:ext uri="{FF2B5EF4-FFF2-40B4-BE49-F238E27FC236}">
                <a16:creationId xmlns:a16="http://schemas.microsoft.com/office/drawing/2014/main" id="{0EE3ACC5-126D-4BA4-8B45-7F0B5B839C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384"/>
            <a:ext cx="12192000" cy="6858000"/>
          </a:xfrm>
          <a:prstGeom prst="rect">
            <a:avLst/>
          </a:prstGeom>
          <a:blipFill dpi="0" rotWithShape="1">
            <a:blip r:embed="rId2">
              <a:alphaModFix amt="40000"/>
              <a:duotone>
                <a:schemeClr val="accent1">
                  <a:shade val="45000"/>
                  <a:satMod val="135000"/>
                </a:schemeClr>
                <a:prstClr val="white"/>
              </a:duotone>
            </a:blip>
            <a:srcRect/>
            <a:tile tx="-133350" ty="330200" sx="85000" sy="85000" flip="xy"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2" name="Rectangle 12">
            <a:extLst>
              <a:ext uri="{FF2B5EF4-FFF2-40B4-BE49-F238E27FC236}">
                <a16:creationId xmlns:a16="http://schemas.microsoft.com/office/drawing/2014/main" id="{AB2868F7-FE10-4289-A5BD-90763C7A2F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3866" cy="6858000"/>
          </a:xfrm>
          <a:prstGeom prst="rect">
            <a:avLst/>
          </a:prstGeom>
          <a:solidFill>
            <a:schemeClr val="bg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14">
            <a:extLst>
              <a:ext uri="{FF2B5EF4-FFF2-40B4-BE49-F238E27FC236}">
                <a16:creationId xmlns:a16="http://schemas.microsoft.com/office/drawing/2014/main" id="{BD94142C-10EE-487C-A327-404FDF358F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6197" y="643464"/>
            <a:ext cx="4143830" cy="5566305"/>
          </a:xfrm>
          <a:prstGeom prst="rect">
            <a:avLst/>
          </a:prstGeom>
          <a:solidFill>
            <a:schemeClr val="tx1">
              <a:lumMod val="75000"/>
              <a:lumOff val="25000"/>
            </a:schemeClr>
          </a:solidFill>
          <a:ln w="6350" cap="flat" cmpd="sng" algn="ctr">
            <a:noFill/>
            <a:prstDash val="solid"/>
          </a:ln>
          <a:effectLst>
            <a:outerShdw blurRad="50800" algn="ctr" rotWithShape="0">
              <a:prstClr val="black">
                <a:alpha val="66000"/>
              </a:prstClr>
            </a:outerShdw>
            <a:softEdge rad="0"/>
          </a:effectLst>
        </p:spPr>
      </p:sp>
      <p:sp>
        <p:nvSpPr>
          <p:cNvPr id="26" name="Rectangle 16">
            <a:extLst>
              <a:ext uri="{FF2B5EF4-FFF2-40B4-BE49-F238E27FC236}">
                <a16:creationId xmlns:a16="http://schemas.microsoft.com/office/drawing/2014/main" id="{5F7FAC2D-7A74-4939-A917-A1A5AF935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21587" y="806860"/>
            <a:ext cx="3813048" cy="5239512"/>
          </a:xfrm>
          <a:prstGeom prst="rect">
            <a:avLst/>
          </a:prstGeom>
          <a:noFill/>
          <a:ln w="6350" cap="sq" cmpd="sng" algn="ctr">
            <a:solidFill>
              <a:schemeClr val="bg1"/>
            </a:solidFill>
            <a:prstDash val="solid"/>
            <a:miter lim="800000"/>
          </a:ln>
          <a:effectLst/>
        </p:spPr>
      </p:sp>
      <p:sp>
        <p:nvSpPr>
          <p:cNvPr id="2" name="Title 1">
            <a:extLst>
              <a:ext uri="{FF2B5EF4-FFF2-40B4-BE49-F238E27FC236}">
                <a16:creationId xmlns:a16="http://schemas.microsoft.com/office/drawing/2014/main" id="{98B23ABE-B993-4CE4-9544-BB4124A6C661}"/>
              </a:ext>
            </a:extLst>
          </p:cNvPr>
          <p:cNvSpPr>
            <a:spLocks noGrp="1"/>
          </p:cNvSpPr>
          <p:nvPr>
            <p:ph type="ctrTitle"/>
          </p:nvPr>
        </p:nvSpPr>
        <p:spPr>
          <a:xfrm>
            <a:off x="651068" y="-1185520"/>
            <a:ext cx="10159869" cy="3135379"/>
          </a:xfrm>
        </p:spPr>
        <p:txBody>
          <a:bodyPr>
            <a:normAutofit/>
          </a:bodyPr>
          <a:lstStyle/>
          <a:p>
            <a:r>
              <a:rPr lang="en-US" sz="4800">
                <a:solidFill>
                  <a:schemeClr val="tx1"/>
                </a:solidFill>
              </a:rPr>
              <a:t>PIERWSZE NATARCIE</a:t>
            </a:r>
          </a:p>
        </p:txBody>
      </p:sp>
      <p:sp>
        <p:nvSpPr>
          <p:cNvPr id="3" name="Subtitle 2">
            <a:extLst>
              <a:ext uri="{FF2B5EF4-FFF2-40B4-BE49-F238E27FC236}">
                <a16:creationId xmlns:a16="http://schemas.microsoft.com/office/drawing/2014/main" id="{E080BAA9-C0EF-4F65-9BD7-DFCC28578316}"/>
              </a:ext>
            </a:extLst>
          </p:cNvPr>
          <p:cNvSpPr>
            <a:spLocks noGrp="1"/>
          </p:cNvSpPr>
          <p:nvPr>
            <p:ph type="subTitle" idx="1"/>
          </p:nvPr>
        </p:nvSpPr>
        <p:spPr>
          <a:xfrm>
            <a:off x="985095" y="1576679"/>
            <a:ext cx="3479323" cy="992223"/>
          </a:xfrm>
        </p:spPr>
        <p:txBody>
          <a:bodyPr vert="horz" lIns="91440" tIns="45720" rIns="91440" bIns="45720" rtlCol="0" anchor="t">
            <a:noAutofit/>
          </a:bodyPr>
          <a:lstStyle/>
          <a:p>
            <a:pPr>
              <a:lnSpc>
                <a:spcPct val="110000"/>
              </a:lnSpc>
              <a:spcAft>
                <a:spcPts val="600"/>
              </a:spcAft>
            </a:pPr>
            <a:r>
              <a:rPr lang="en-US" sz="2000" err="1">
                <a:solidFill>
                  <a:schemeClr val="bg1"/>
                </a:solidFill>
                <a:ea typeface="+mn-lt"/>
                <a:cs typeface="+mn-lt"/>
              </a:rPr>
              <a:t>Pierwsze</a:t>
            </a:r>
            <a:r>
              <a:rPr lang="en-US" sz="2000">
                <a:solidFill>
                  <a:schemeClr val="bg1"/>
                </a:solidFill>
                <a:ea typeface="+mn-lt"/>
                <a:cs typeface="+mn-lt"/>
              </a:rPr>
              <a:t> </a:t>
            </a:r>
            <a:r>
              <a:rPr lang="en-US" sz="2000" err="1">
                <a:solidFill>
                  <a:schemeClr val="bg1"/>
                </a:solidFill>
                <a:ea typeface="+mn-lt"/>
                <a:cs typeface="+mn-lt"/>
              </a:rPr>
              <a:t>uderzenie</a:t>
            </a:r>
            <a:r>
              <a:rPr lang="en-US" sz="2000">
                <a:solidFill>
                  <a:schemeClr val="bg1"/>
                </a:solidFill>
                <a:ea typeface="+mn-lt"/>
                <a:cs typeface="+mn-lt"/>
              </a:rPr>
              <a:t> </a:t>
            </a:r>
            <a:r>
              <a:rPr lang="en-US" sz="2000" err="1">
                <a:solidFill>
                  <a:schemeClr val="bg1"/>
                </a:solidFill>
                <a:ea typeface="+mn-lt"/>
                <a:cs typeface="+mn-lt"/>
              </a:rPr>
              <a:t>alianckie</a:t>
            </a:r>
            <a:r>
              <a:rPr lang="en-US" sz="2000">
                <a:solidFill>
                  <a:schemeClr val="bg1"/>
                </a:solidFill>
                <a:ea typeface="+mn-lt"/>
                <a:cs typeface="+mn-lt"/>
              </a:rPr>
              <a:t> </a:t>
            </a:r>
            <a:r>
              <a:rPr lang="en-US" sz="2000" err="1">
                <a:solidFill>
                  <a:schemeClr val="bg1"/>
                </a:solidFill>
                <a:ea typeface="+mn-lt"/>
                <a:cs typeface="+mn-lt"/>
              </a:rPr>
              <a:t>na</a:t>
            </a:r>
            <a:r>
              <a:rPr lang="en-US" sz="2000">
                <a:solidFill>
                  <a:schemeClr val="bg1"/>
                </a:solidFill>
                <a:ea typeface="+mn-lt"/>
                <a:cs typeface="+mn-lt"/>
              </a:rPr>
              <a:t> Cassino, </a:t>
            </a:r>
            <a:r>
              <a:rPr lang="en-US" sz="2000" err="1">
                <a:solidFill>
                  <a:schemeClr val="bg1"/>
                </a:solidFill>
                <a:ea typeface="+mn-lt"/>
                <a:cs typeface="+mn-lt"/>
              </a:rPr>
              <a:t>prowadzone</a:t>
            </a:r>
            <a:r>
              <a:rPr lang="en-US" sz="2000">
                <a:solidFill>
                  <a:schemeClr val="bg1"/>
                </a:solidFill>
                <a:ea typeface="+mn-lt"/>
                <a:cs typeface="+mn-lt"/>
              </a:rPr>
              <a:t> </a:t>
            </a:r>
            <a:r>
              <a:rPr lang="en-US" sz="2000" err="1">
                <a:solidFill>
                  <a:schemeClr val="bg1"/>
                </a:solidFill>
                <a:ea typeface="+mn-lt"/>
                <a:cs typeface="+mn-lt"/>
              </a:rPr>
              <a:t>przez</a:t>
            </a:r>
            <a:r>
              <a:rPr lang="en-US" sz="2000">
                <a:solidFill>
                  <a:schemeClr val="bg1"/>
                </a:solidFill>
                <a:ea typeface="+mn-lt"/>
                <a:cs typeface="+mn-lt"/>
              </a:rPr>
              <a:t> </a:t>
            </a:r>
            <a:r>
              <a:rPr lang="en-US" sz="2000" err="1">
                <a:solidFill>
                  <a:schemeClr val="bg1"/>
                </a:solidFill>
                <a:ea typeface="+mn-lt"/>
                <a:cs typeface="+mn-lt"/>
              </a:rPr>
              <a:t>oddziały</a:t>
            </a:r>
            <a:r>
              <a:rPr lang="en-US" sz="2000">
                <a:solidFill>
                  <a:schemeClr val="bg1"/>
                </a:solidFill>
                <a:ea typeface="+mn-lt"/>
                <a:cs typeface="+mn-lt"/>
              </a:rPr>
              <a:t> </a:t>
            </a:r>
            <a:r>
              <a:rPr lang="en-US" sz="2000" err="1">
                <a:solidFill>
                  <a:schemeClr val="bg1"/>
                </a:solidFill>
                <a:ea typeface="+mn-lt"/>
                <a:cs typeface="+mn-lt"/>
              </a:rPr>
              <a:t>brytyjskie</a:t>
            </a:r>
            <a:r>
              <a:rPr lang="en-US" sz="2000">
                <a:solidFill>
                  <a:schemeClr val="bg1"/>
                </a:solidFill>
                <a:ea typeface="+mn-lt"/>
                <a:cs typeface="+mn-lt"/>
              </a:rPr>
              <a:t>, </a:t>
            </a:r>
            <a:r>
              <a:rPr lang="en-US" sz="2000" err="1">
                <a:solidFill>
                  <a:schemeClr val="bg1"/>
                </a:solidFill>
                <a:ea typeface="+mn-lt"/>
                <a:cs typeface="+mn-lt"/>
              </a:rPr>
              <a:t>amerykańskie</a:t>
            </a:r>
            <a:r>
              <a:rPr lang="en-US" sz="2000">
                <a:solidFill>
                  <a:schemeClr val="bg1"/>
                </a:solidFill>
                <a:ea typeface="+mn-lt"/>
                <a:cs typeface="+mn-lt"/>
              </a:rPr>
              <a:t> </a:t>
            </a:r>
            <a:r>
              <a:rPr lang="en-US" sz="2000" err="1">
                <a:solidFill>
                  <a:schemeClr val="bg1"/>
                </a:solidFill>
                <a:ea typeface="+mn-lt"/>
                <a:cs typeface="+mn-lt"/>
              </a:rPr>
              <a:t>i</a:t>
            </a:r>
            <a:r>
              <a:rPr lang="en-US" sz="2000">
                <a:solidFill>
                  <a:schemeClr val="bg1"/>
                </a:solidFill>
                <a:ea typeface="+mn-lt"/>
                <a:cs typeface="+mn-lt"/>
              </a:rPr>
              <a:t> </a:t>
            </a:r>
            <a:r>
              <a:rPr lang="en-US" sz="2000" err="1">
                <a:solidFill>
                  <a:schemeClr val="bg1"/>
                </a:solidFill>
                <a:ea typeface="+mn-lt"/>
                <a:cs typeface="+mn-lt"/>
              </a:rPr>
              <a:t>francuskie</a:t>
            </a:r>
            <a:r>
              <a:rPr lang="en-US" sz="2000">
                <a:solidFill>
                  <a:schemeClr val="bg1"/>
                </a:solidFill>
                <a:ea typeface="+mn-lt"/>
                <a:cs typeface="+mn-lt"/>
              </a:rPr>
              <a:t>, </a:t>
            </a:r>
            <a:r>
              <a:rPr lang="en-US" sz="2000" err="1">
                <a:solidFill>
                  <a:schemeClr val="bg1"/>
                </a:solidFill>
                <a:ea typeface="+mn-lt"/>
                <a:cs typeface="+mn-lt"/>
              </a:rPr>
              <a:t>rozpoczęło</a:t>
            </a:r>
            <a:r>
              <a:rPr lang="en-US" sz="2000">
                <a:solidFill>
                  <a:schemeClr val="bg1"/>
                </a:solidFill>
                <a:ea typeface="+mn-lt"/>
                <a:cs typeface="+mn-lt"/>
              </a:rPr>
              <a:t> </a:t>
            </a:r>
            <a:r>
              <a:rPr lang="en-US" sz="2000" err="1">
                <a:solidFill>
                  <a:schemeClr val="bg1"/>
                </a:solidFill>
                <a:ea typeface="+mn-lt"/>
                <a:cs typeface="+mn-lt"/>
              </a:rPr>
              <a:t>się</a:t>
            </a:r>
            <a:r>
              <a:rPr lang="en-US" sz="2000">
                <a:solidFill>
                  <a:schemeClr val="bg1"/>
                </a:solidFill>
                <a:ea typeface="+mn-lt"/>
                <a:cs typeface="+mn-lt"/>
              </a:rPr>
              <a:t> 17 </a:t>
            </a:r>
            <a:r>
              <a:rPr lang="en-US" sz="2000" err="1">
                <a:solidFill>
                  <a:schemeClr val="bg1"/>
                </a:solidFill>
                <a:ea typeface="+mn-lt"/>
                <a:cs typeface="+mn-lt"/>
              </a:rPr>
              <a:t>stycznia</a:t>
            </a:r>
            <a:r>
              <a:rPr lang="en-US" sz="2000">
                <a:solidFill>
                  <a:schemeClr val="bg1"/>
                </a:solidFill>
                <a:ea typeface="+mn-lt"/>
                <a:cs typeface="+mn-lt"/>
              </a:rPr>
              <a:t> 1944. </a:t>
            </a:r>
            <a:r>
              <a:rPr lang="en-US" sz="2000" err="1">
                <a:solidFill>
                  <a:schemeClr val="bg1"/>
                </a:solidFill>
                <a:ea typeface="+mn-lt"/>
                <a:cs typeface="+mn-lt"/>
              </a:rPr>
              <a:t>Zostało</a:t>
            </a:r>
            <a:r>
              <a:rPr lang="en-US" sz="2000">
                <a:solidFill>
                  <a:schemeClr val="bg1"/>
                </a:solidFill>
                <a:ea typeface="+mn-lt"/>
                <a:cs typeface="+mn-lt"/>
              </a:rPr>
              <a:t> </a:t>
            </a:r>
            <a:r>
              <a:rPr lang="en-US" sz="2000" err="1">
                <a:solidFill>
                  <a:schemeClr val="bg1"/>
                </a:solidFill>
                <a:ea typeface="+mn-lt"/>
                <a:cs typeface="+mn-lt"/>
              </a:rPr>
              <a:t>krwawo</a:t>
            </a:r>
            <a:r>
              <a:rPr lang="en-US" sz="2000">
                <a:solidFill>
                  <a:schemeClr val="bg1"/>
                </a:solidFill>
                <a:ea typeface="+mn-lt"/>
                <a:cs typeface="+mn-lt"/>
              </a:rPr>
              <a:t> </a:t>
            </a:r>
            <a:r>
              <a:rPr lang="en-US" sz="2000" err="1">
                <a:solidFill>
                  <a:schemeClr val="bg1"/>
                </a:solidFill>
                <a:ea typeface="+mn-lt"/>
                <a:cs typeface="+mn-lt"/>
              </a:rPr>
              <a:t>odparte</a:t>
            </a:r>
            <a:r>
              <a:rPr lang="en-US" sz="2000">
                <a:solidFill>
                  <a:schemeClr val="bg1"/>
                </a:solidFill>
                <a:ea typeface="+mn-lt"/>
                <a:cs typeface="+mn-lt"/>
              </a:rPr>
              <a:t>. </a:t>
            </a:r>
            <a:r>
              <a:rPr lang="en-US" sz="2000" err="1">
                <a:solidFill>
                  <a:schemeClr val="bg1"/>
                </a:solidFill>
                <a:ea typeface="+mn-lt"/>
                <a:cs typeface="+mn-lt"/>
              </a:rPr>
              <a:t>Równie</a:t>
            </a:r>
            <a:r>
              <a:rPr lang="en-US" sz="2000">
                <a:solidFill>
                  <a:schemeClr val="bg1"/>
                </a:solidFill>
                <a:ea typeface="+mn-lt"/>
                <a:cs typeface="+mn-lt"/>
              </a:rPr>
              <a:t> </a:t>
            </a:r>
            <a:r>
              <a:rPr lang="en-US" sz="2000" err="1">
                <a:solidFill>
                  <a:schemeClr val="bg1"/>
                </a:solidFill>
                <a:ea typeface="+mn-lt"/>
                <a:cs typeface="+mn-lt"/>
              </a:rPr>
              <a:t>niewielkie</a:t>
            </a:r>
            <a:r>
              <a:rPr lang="en-US" sz="2000">
                <a:solidFill>
                  <a:schemeClr val="bg1"/>
                </a:solidFill>
                <a:ea typeface="+mn-lt"/>
                <a:cs typeface="+mn-lt"/>
              </a:rPr>
              <a:t> </a:t>
            </a:r>
            <a:r>
              <a:rPr lang="en-US" sz="2000" err="1">
                <a:solidFill>
                  <a:schemeClr val="bg1"/>
                </a:solidFill>
                <a:ea typeface="+mn-lt"/>
                <a:cs typeface="+mn-lt"/>
              </a:rPr>
              <a:t>powodzenie</a:t>
            </a:r>
            <a:r>
              <a:rPr lang="en-US" sz="2000">
                <a:solidFill>
                  <a:schemeClr val="bg1"/>
                </a:solidFill>
                <a:ea typeface="+mn-lt"/>
                <a:cs typeface="+mn-lt"/>
              </a:rPr>
              <a:t> </a:t>
            </a:r>
            <a:r>
              <a:rPr lang="en-US" sz="2000" err="1">
                <a:solidFill>
                  <a:schemeClr val="bg1"/>
                </a:solidFill>
                <a:ea typeface="+mn-lt"/>
                <a:cs typeface="+mn-lt"/>
              </a:rPr>
              <a:t>przyniosła</a:t>
            </a:r>
            <a:r>
              <a:rPr lang="en-US" sz="2000">
                <a:solidFill>
                  <a:schemeClr val="bg1"/>
                </a:solidFill>
                <a:ea typeface="+mn-lt"/>
                <a:cs typeface="+mn-lt"/>
              </a:rPr>
              <a:t> </a:t>
            </a:r>
            <a:r>
              <a:rPr lang="en-US" sz="2000" err="1">
                <a:solidFill>
                  <a:schemeClr val="bg1"/>
                </a:solidFill>
                <a:ea typeface="+mn-lt"/>
                <a:cs typeface="+mn-lt"/>
              </a:rPr>
              <a:t>próba</a:t>
            </a:r>
            <a:r>
              <a:rPr lang="en-US" sz="2000">
                <a:solidFill>
                  <a:schemeClr val="bg1"/>
                </a:solidFill>
                <a:ea typeface="+mn-lt"/>
                <a:cs typeface="+mn-lt"/>
              </a:rPr>
              <a:t> </a:t>
            </a:r>
            <a:r>
              <a:rPr lang="en-US" sz="2000" err="1">
                <a:solidFill>
                  <a:schemeClr val="bg1"/>
                </a:solidFill>
                <a:ea typeface="+mn-lt"/>
                <a:cs typeface="+mn-lt"/>
              </a:rPr>
              <a:t>obejścia</a:t>
            </a:r>
            <a:r>
              <a:rPr lang="en-US" sz="2000">
                <a:solidFill>
                  <a:schemeClr val="bg1"/>
                </a:solidFill>
                <a:ea typeface="+mn-lt"/>
                <a:cs typeface="+mn-lt"/>
              </a:rPr>
              <a:t> </a:t>
            </a:r>
            <a:r>
              <a:rPr lang="en-US" sz="2000" err="1">
                <a:solidFill>
                  <a:schemeClr val="bg1"/>
                </a:solidFill>
                <a:ea typeface="+mn-lt"/>
                <a:cs typeface="+mn-lt"/>
              </a:rPr>
              <a:t>obrony</a:t>
            </a:r>
            <a:r>
              <a:rPr lang="en-US" sz="2000">
                <a:solidFill>
                  <a:schemeClr val="bg1"/>
                </a:solidFill>
                <a:ea typeface="+mn-lt"/>
                <a:cs typeface="+mn-lt"/>
              </a:rPr>
              <a:t> </a:t>
            </a:r>
            <a:r>
              <a:rPr lang="en-US" sz="2000" err="1">
                <a:solidFill>
                  <a:schemeClr val="bg1"/>
                </a:solidFill>
                <a:ea typeface="+mn-lt"/>
                <a:cs typeface="+mn-lt"/>
              </a:rPr>
              <a:t>niemieckiej</a:t>
            </a:r>
            <a:r>
              <a:rPr lang="en-US" sz="2000">
                <a:solidFill>
                  <a:schemeClr val="bg1"/>
                </a:solidFill>
                <a:ea typeface="+mn-lt"/>
                <a:cs typeface="+mn-lt"/>
              </a:rPr>
              <a:t> </a:t>
            </a:r>
            <a:r>
              <a:rPr lang="en-US" sz="2000" err="1">
                <a:solidFill>
                  <a:schemeClr val="bg1"/>
                </a:solidFill>
                <a:ea typeface="+mn-lt"/>
                <a:cs typeface="+mn-lt"/>
              </a:rPr>
              <a:t>poprzez</a:t>
            </a:r>
            <a:r>
              <a:rPr lang="en-US" sz="2000">
                <a:solidFill>
                  <a:schemeClr val="bg1"/>
                </a:solidFill>
                <a:ea typeface="+mn-lt"/>
                <a:cs typeface="+mn-lt"/>
              </a:rPr>
              <a:t> </a:t>
            </a:r>
            <a:r>
              <a:rPr lang="en-US" sz="2000" err="1">
                <a:solidFill>
                  <a:schemeClr val="bg1"/>
                </a:solidFill>
                <a:ea typeface="+mn-lt"/>
                <a:cs typeface="+mn-lt"/>
              </a:rPr>
              <a:t>desant</a:t>
            </a:r>
            <a:r>
              <a:rPr lang="en-US" sz="2000">
                <a:solidFill>
                  <a:schemeClr val="bg1"/>
                </a:solidFill>
                <a:ea typeface="+mn-lt"/>
                <a:cs typeface="+mn-lt"/>
              </a:rPr>
              <a:t> pod Anzio, za </a:t>
            </a:r>
            <a:r>
              <a:rPr lang="en-US" sz="2000" err="1">
                <a:solidFill>
                  <a:schemeClr val="bg1"/>
                </a:solidFill>
                <a:ea typeface="+mn-lt"/>
                <a:cs typeface="+mn-lt"/>
              </a:rPr>
              <a:t>linią</a:t>
            </a:r>
            <a:r>
              <a:rPr lang="en-US" sz="2000">
                <a:solidFill>
                  <a:schemeClr val="bg1"/>
                </a:solidFill>
                <a:ea typeface="+mn-lt"/>
                <a:cs typeface="+mn-lt"/>
              </a:rPr>
              <a:t> Gustawa.</a:t>
            </a:r>
            <a:endParaRPr lang="en-US" sz="1100">
              <a:solidFill>
                <a:schemeClr val="bg1"/>
              </a:solidFill>
            </a:endParaRPr>
          </a:p>
        </p:txBody>
      </p:sp>
      <p:sp>
        <p:nvSpPr>
          <p:cNvPr id="27" name="Rectangle 18">
            <a:extLst>
              <a:ext uri="{FF2B5EF4-FFF2-40B4-BE49-F238E27FC236}">
                <a16:creationId xmlns:a16="http://schemas.microsoft.com/office/drawing/2014/main" id="{BA53A868-C420-4BAE-9244-EC162AF05C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67992" y="640856"/>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28" name="Straight Connector 20">
            <a:extLst>
              <a:ext uri="{FF2B5EF4-FFF2-40B4-BE49-F238E27FC236}">
                <a16:creationId xmlns:a16="http://schemas.microsoft.com/office/drawing/2014/main" id="{C2686EF3-81CC-419F-96C3-002A7588030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882292" y="640855"/>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F8D93CCA-A85E-4529-A6F0-8BB54D27BCD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573932" y="640855"/>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1ECFA516-C18C-41AE-AFF2-A0D0A59C9E9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882292" y="1286150"/>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pic>
        <p:nvPicPr>
          <p:cNvPr id="4" name="Picture 4">
            <a:extLst>
              <a:ext uri="{FF2B5EF4-FFF2-40B4-BE49-F238E27FC236}">
                <a16:creationId xmlns:a16="http://schemas.microsoft.com/office/drawing/2014/main" id="{8A0722C2-7FB6-4547-9DDF-47C0C7A27591}"/>
              </a:ext>
            </a:extLst>
          </p:cNvPr>
          <p:cNvPicPr>
            <a:picLocks noChangeAspect="1"/>
          </p:cNvPicPr>
          <p:nvPr/>
        </p:nvPicPr>
        <p:blipFill>
          <a:blip r:embed="rId3"/>
          <a:stretch>
            <a:fillRect/>
          </a:stretch>
        </p:blipFill>
        <p:spPr>
          <a:xfrm>
            <a:off x="5535155" y="686859"/>
            <a:ext cx="6221722" cy="604482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71236482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5="http://schemas.microsoft.com/office/powerpoint/2012/main" Requires="p15">
      <p:transition xmlns:p14="http://schemas.microsoft.com/office/powerpoint/2010/main" spd="slow" p14:dur="2000">
        <p15:prstTrans prst="fractur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grpId="0" nodeType="clickEffect">
                                  <p:stCondLst>
                                    <p:cond delay="0"/>
                                  </p:stCondLst>
                                  <p:childTnLst>
                                    <p:animScale>
                                      <p:cBhvr>
                                        <p:cTn id="6" dur="2000" fill="hold"/>
                                        <p:tgtEl>
                                          <p:spTgt spid="3"/>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66F8A2C-B8CF-4B20-9A73-2ADCF63027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solidFill>
            <a:schemeClr val="tx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0" name="Rectangle 9">
            <a:extLst>
              <a:ext uri="{FF2B5EF4-FFF2-40B4-BE49-F238E27FC236}">
                <a16:creationId xmlns:a16="http://schemas.microsoft.com/office/drawing/2014/main" id="{B5DD78E9-DE0D-47AF-A0DB-F475221E3D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2108" y="610955"/>
            <a:ext cx="10927784" cy="5636090"/>
          </a:xfrm>
          <a:prstGeom prst="rect">
            <a:avLst/>
          </a:prstGeom>
          <a:solidFill>
            <a:srgbClr val="FFFFFF"/>
          </a:solidFill>
          <a:ln w="6350" cap="flat" cmpd="sng" algn="ctr">
            <a:noFill/>
            <a:prstDash val="solid"/>
          </a:ln>
          <a:effectLst>
            <a:outerShdw blurRad="50800" algn="ctr" rotWithShape="0">
              <a:prstClr val="black">
                <a:alpha val="66000"/>
              </a:prstClr>
            </a:outerShdw>
            <a:softEdge rad="0"/>
          </a:effectLst>
        </p:spPr>
      </p:sp>
      <p:sp>
        <p:nvSpPr>
          <p:cNvPr id="12" name="Rectangle 11">
            <a:extLst>
              <a:ext uri="{FF2B5EF4-FFF2-40B4-BE49-F238E27FC236}">
                <a16:creationId xmlns:a16="http://schemas.microsoft.com/office/drawing/2014/main" id="{A118D329-2010-4A15-B57C-429FFAE35B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7052" y="777240"/>
            <a:ext cx="10597896" cy="5303520"/>
          </a:xfrm>
          <a:prstGeom prst="rect">
            <a:avLst/>
          </a:prstGeom>
          <a:solidFill>
            <a:schemeClr val="bg1">
              <a:lumMod val="85000"/>
              <a:lumOff val="15000"/>
            </a:schemeClr>
          </a:solidFill>
          <a:ln w="6350" cap="sq" cmpd="sng" algn="ctr">
            <a:solidFill>
              <a:schemeClr val="tx1"/>
            </a:solidFill>
            <a:prstDash val="solid"/>
            <a:miter lim="800000"/>
          </a:ln>
          <a:effectLst/>
        </p:spPr>
      </p:sp>
      <p:sp>
        <p:nvSpPr>
          <p:cNvPr id="2" name="Title 1">
            <a:extLst>
              <a:ext uri="{FF2B5EF4-FFF2-40B4-BE49-F238E27FC236}">
                <a16:creationId xmlns:a16="http://schemas.microsoft.com/office/drawing/2014/main" id="{98B23ABE-B993-4CE4-9544-BB4124A6C661}"/>
              </a:ext>
            </a:extLst>
          </p:cNvPr>
          <p:cNvSpPr>
            <a:spLocks noGrp="1"/>
          </p:cNvSpPr>
          <p:nvPr>
            <p:ph type="ctrTitle"/>
          </p:nvPr>
        </p:nvSpPr>
        <p:spPr>
          <a:xfrm>
            <a:off x="835546" y="782197"/>
            <a:ext cx="6158402" cy="993005"/>
          </a:xfrm>
        </p:spPr>
        <p:txBody>
          <a:bodyPr anchor="ctr">
            <a:noAutofit/>
          </a:bodyPr>
          <a:lstStyle/>
          <a:p>
            <a:pPr algn="r"/>
            <a:r>
              <a:rPr lang="en-US" sz="4900">
                <a:solidFill>
                  <a:schemeClr val="accent6">
                    <a:lumMod val="60000"/>
                    <a:lumOff val="40000"/>
                  </a:schemeClr>
                </a:solidFill>
              </a:rPr>
              <a:t>DRUGIE NATARCIE</a:t>
            </a:r>
          </a:p>
        </p:txBody>
      </p:sp>
      <p:sp>
        <p:nvSpPr>
          <p:cNvPr id="3" name="Subtitle 2">
            <a:extLst>
              <a:ext uri="{FF2B5EF4-FFF2-40B4-BE49-F238E27FC236}">
                <a16:creationId xmlns:a16="http://schemas.microsoft.com/office/drawing/2014/main" id="{E080BAA9-C0EF-4F65-9BD7-DFCC28578316}"/>
              </a:ext>
            </a:extLst>
          </p:cNvPr>
          <p:cNvSpPr>
            <a:spLocks noGrp="1"/>
          </p:cNvSpPr>
          <p:nvPr>
            <p:ph type="subTitle" idx="1"/>
          </p:nvPr>
        </p:nvSpPr>
        <p:spPr>
          <a:xfrm>
            <a:off x="832563" y="1272800"/>
            <a:ext cx="6635773" cy="4312402"/>
          </a:xfrm>
        </p:spPr>
        <p:txBody>
          <a:bodyPr vert="horz" lIns="91440" tIns="45720" rIns="91440" bIns="45720" rtlCol="0" anchor="ctr">
            <a:normAutofit lnSpcReduction="10000"/>
          </a:bodyPr>
          <a:lstStyle/>
          <a:p>
            <a:pPr algn="l"/>
            <a:endParaRPr lang="en-US" sz="2000"/>
          </a:p>
          <a:p>
            <a:r>
              <a:rPr lang="en-US">
                <a:ea typeface="+mn-lt"/>
                <a:cs typeface="+mn-lt"/>
              </a:rPr>
              <a:t>Drugie </a:t>
            </a:r>
            <a:r>
              <a:rPr lang="en-US" err="1">
                <a:ea typeface="+mn-lt"/>
                <a:cs typeface="+mn-lt"/>
              </a:rPr>
              <a:t>uderzenie</a:t>
            </a:r>
            <a:r>
              <a:rPr lang="en-US">
                <a:ea typeface="+mn-lt"/>
                <a:cs typeface="+mn-lt"/>
              </a:rPr>
              <a:t> </a:t>
            </a:r>
            <a:r>
              <a:rPr lang="en-US" err="1">
                <a:ea typeface="+mn-lt"/>
                <a:cs typeface="+mn-lt"/>
              </a:rPr>
              <a:t>rozpoczęło</a:t>
            </a:r>
            <a:r>
              <a:rPr lang="en-US">
                <a:ea typeface="+mn-lt"/>
                <a:cs typeface="+mn-lt"/>
              </a:rPr>
              <a:t> się w połowie lutego - prowadzić je miały oddziały nowozelandzkie, indyjskie, brytyjskie i francuskie. 15 lutego 1944 klasztor Monte Cassino został zniszczony zmasowanym nalotem ciężkich bombowców. Rozkaz wydali dowódcy alianccy, którzy byli przekonani, że Niemcy wykorzystują klasztor jako punkt obserwacyjny, na co nie ma żadnych dowodów. Wręcz przeciwnie, zasługą niemieckiego dowódcy było uratowanie z klasztoru dzieł sztuki i ewakuacja ocalałych cywilów. Zrujnowany klasztor obsadzili po nalocie obrońcy, znacznie poprawiając swoje położenie. Ataki piechoty zostały krwawo odparte.</a:t>
            </a:r>
          </a:p>
        </p:txBody>
      </p:sp>
      <p:cxnSp>
        <p:nvCxnSpPr>
          <p:cNvPr id="14" name="Straight Connector 13">
            <a:extLst>
              <a:ext uri="{FF2B5EF4-FFF2-40B4-BE49-F238E27FC236}">
                <a16:creationId xmlns:a16="http://schemas.microsoft.com/office/drawing/2014/main" id="{994262BC-EE98-4BD6-82DB-4955E8DCC29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129872" y="2057401"/>
            <a:ext cx="0" cy="274320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pic>
        <p:nvPicPr>
          <p:cNvPr id="4" name="Picture 4">
            <a:extLst>
              <a:ext uri="{FF2B5EF4-FFF2-40B4-BE49-F238E27FC236}">
                <a16:creationId xmlns:a16="http://schemas.microsoft.com/office/drawing/2014/main" id="{513CFB36-8887-416E-A75B-2680D48490CF}"/>
              </a:ext>
            </a:extLst>
          </p:cNvPr>
          <p:cNvPicPr>
            <a:picLocks noChangeAspect="1"/>
          </p:cNvPicPr>
          <p:nvPr/>
        </p:nvPicPr>
        <p:blipFill rotWithShape="1">
          <a:blip r:embed="rId2"/>
          <a:srcRect l="-380" t="-521" r="18251"/>
          <a:stretch/>
        </p:blipFill>
        <p:spPr>
          <a:xfrm>
            <a:off x="7375742" y="1320353"/>
            <a:ext cx="3891794" cy="3841515"/>
          </a:xfrm>
          <a:prstGeom prst="rect">
            <a:avLst/>
          </a:prstGeom>
        </p:spPr>
      </p:pic>
    </p:spTree>
    <p:extLst>
      <p:ext uri="{BB962C8B-B14F-4D97-AF65-F5344CB8AC3E}">
        <p14:creationId xmlns:p14="http://schemas.microsoft.com/office/powerpoint/2010/main" val="223534907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5="http://schemas.microsoft.com/office/powerpoint/2012/main" Requires="p15">
      <p:transition xmlns:p14="http://schemas.microsoft.com/office/powerpoint/2010/main" spd="slow" p14:dur="2000">
        <p15:prstTrans prst="crush"/>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6EB4BFD6-A85D-4A13-A54A-9A5C9E31C6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B5DD78E9-DE0D-47AF-A0DB-F475221E3D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2108" y="610955"/>
            <a:ext cx="10927784" cy="5636090"/>
          </a:xfrm>
          <a:prstGeom prst="rect">
            <a:avLst/>
          </a:prstGeom>
          <a:solidFill>
            <a:srgbClr val="FFFFFF"/>
          </a:solidFill>
          <a:ln w="6350" cap="flat" cmpd="sng" algn="ctr">
            <a:noFill/>
            <a:prstDash val="solid"/>
          </a:ln>
          <a:effectLst>
            <a:outerShdw blurRad="50800" algn="ctr" rotWithShape="0">
              <a:prstClr val="black">
                <a:alpha val="66000"/>
              </a:prstClr>
            </a:outerShdw>
            <a:softEdge rad="0"/>
          </a:effectLst>
        </p:spPr>
      </p:sp>
      <p:sp useBgFill="1">
        <p:nvSpPr>
          <p:cNvPr id="23" name="Rectangle 22">
            <a:extLst>
              <a:ext uri="{FF2B5EF4-FFF2-40B4-BE49-F238E27FC236}">
                <a16:creationId xmlns:a16="http://schemas.microsoft.com/office/drawing/2014/main" id="{A118D329-2010-4A15-B57C-429FFAE35B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7052" y="777240"/>
            <a:ext cx="10597896" cy="5303520"/>
          </a:xfrm>
          <a:prstGeom prst="rect">
            <a:avLst/>
          </a:prstGeom>
          <a:ln w="6350" cap="sq" cmpd="sng" algn="ctr">
            <a:solidFill>
              <a:schemeClr val="tx1">
                <a:lumMod val="75000"/>
                <a:lumOff val="25000"/>
              </a:schemeClr>
            </a:solidFill>
            <a:prstDash val="solid"/>
            <a:miter lim="800000"/>
          </a:ln>
          <a:effectLst/>
        </p:spPr>
      </p:sp>
      <p:sp>
        <p:nvSpPr>
          <p:cNvPr id="2" name="Title 1">
            <a:extLst>
              <a:ext uri="{FF2B5EF4-FFF2-40B4-BE49-F238E27FC236}">
                <a16:creationId xmlns:a16="http://schemas.microsoft.com/office/drawing/2014/main" id="{98B23ABE-B993-4CE4-9544-BB4124A6C661}"/>
              </a:ext>
            </a:extLst>
          </p:cNvPr>
          <p:cNvSpPr>
            <a:spLocks noGrp="1"/>
          </p:cNvSpPr>
          <p:nvPr>
            <p:ph type="ctrTitle"/>
          </p:nvPr>
        </p:nvSpPr>
        <p:spPr>
          <a:xfrm>
            <a:off x="125739" y="103705"/>
            <a:ext cx="8684483" cy="1076512"/>
          </a:xfrm>
          <a:solidFill>
            <a:schemeClr val="bg1"/>
          </a:solidFill>
          <a:ln w="57150">
            <a:solidFill>
              <a:schemeClr val="tx1"/>
            </a:solidFill>
          </a:ln>
        </p:spPr>
        <p:txBody>
          <a:bodyPr anchor="ctr">
            <a:normAutofit fontScale="90000"/>
          </a:bodyPr>
          <a:lstStyle/>
          <a:p>
            <a:pPr algn="r"/>
            <a:r>
              <a:rPr lang="en-US" sz="6600">
                <a:solidFill>
                  <a:schemeClr val="tx1"/>
                </a:solidFill>
              </a:rPr>
              <a:t>II WOJNA ŚWIATOWA</a:t>
            </a:r>
          </a:p>
        </p:txBody>
      </p:sp>
      <p:sp>
        <p:nvSpPr>
          <p:cNvPr id="3" name="Subtitle 2">
            <a:extLst>
              <a:ext uri="{FF2B5EF4-FFF2-40B4-BE49-F238E27FC236}">
                <a16:creationId xmlns:a16="http://schemas.microsoft.com/office/drawing/2014/main" id="{E080BAA9-C0EF-4F65-9BD7-DFCC28578316}"/>
              </a:ext>
            </a:extLst>
          </p:cNvPr>
          <p:cNvSpPr>
            <a:spLocks noGrp="1"/>
          </p:cNvSpPr>
          <p:nvPr>
            <p:ph type="subTitle" idx="1"/>
          </p:nvPr>
        </p:nvSpPr>
        <p:spPr>
          <a:xfrm>
            <a:off x="124452" y="1215650"/>
            <a:ext cx="8697869" cy="5037084"/>
          </a:xfrm>
          <a:solidFill>
            <a:schemeClr val="accent1">
              <a:lumMod val="40000"/>
              <a:lumOff val="60000"/>
            </a:schemeClr>
          </a:solidFill>
          <a:ln w="57150">
            <a:solidFill>
              <a:schemeClr val="tx1"/>
            </a:solidFill>
          </a:ln>
        </p:spPr>
        <p:txBody>
          <a:bodyPr anchor="ctr">
            <a:normAutofit lnSpcReduction="10000"/>
          </a:bodyPr>
          <a:lstStyle/>
          <a:p>
            <a:pPr algn="l"/>
            <a:r>
              <a:rPr lang="en-US" sz="2000">
                <a:ea typeface="+mn-lt"/>
                <a:cs typeface="+mn-lt"/>
              </a:rPr>
              <a:t>Właśnie na Westerplatte, 1 września 1939 r. salwami oddanymi przez pancernik Schleswig-Holstein rozpoczęła się II wojna światowa. Niemcy zaatakowali Polskę łamiąc tym samym pakt o nieagresji. Polacy bronili kraju, rozpoczęła się </a:t>
            </a:r>
            <a:r>
              <a:rPr lang="en-US" sz="2000" i="1">
                <a:ea typeface="+mn-lt"/>
                <a:cs typeface="+mn-lt"/>
              </a:rPr>
              <a:t>kampania wrześniowa</a:t>
            </a:r>
            <a:r>
              <a:rPr lang="en-US" sz="2000">
                <a:ea typeface="+mn-lt"/>
                <a:cs typeface="+mn-lt"/>
              </a:rPr>
              <a:t>. Sama wojna była największą w całej historii, którą w Europie zakończyła kapitulacja III Rzeszy, natomiast na świecie II wojna światowa zakończyła się 02.09.1945r. na pokładzie pancernika USS „Missouri”, kiedy skapitulowała Japonia. Wybuch wojny był wynikiem między innymi dążenia III Rzeszy Niemieckiej, faszystowskich Włoch i ZSRR do hegemonii w Europie i obalenia </a:t>
            </a:r>
            <a:r>
              <a:rPr lang="en-US" sz="2000" err="1">
                <a:ea typeface="+mn-lt"/>
                <a:cs typeface="+mn-lt"/>
              </a:rPr>
              <a:t>siłą</a:t>
            </a:r>
            <a:r>
              <a:rPr lang="en-US" sz="2000">
                <a:ea typeface="+mn-lt"/>
                <a:cs typeface="+mn-lt"/>
              </a:rPr>
              <a:t> </a:t>
            </a:r>
            <a:r>
              <a:rPr lang="en-US" sz="2000" err="1">
                <a:ea typeface="+mn-lt"/>
                <a:cs typeface="+mn-lt"/>
              </a:rPr>
              <a:t>porządku</a:t>
            </a:r>
            <a:r>
              <a:rPr lang="en-US" sz="2000">
                <a:ea typeface="+mn-lt"/>
                <a:cs typeface="+mn-lt"/>
              </a:rPr>
              <a:t> </a:t>
            </a:r>
            <a:r>
              <a:rPr lang="en-US" sz="2000" err="1">
                <a:ea typeface="+mn-lt"/>
                <a:cs typeface="+mn-lt"/>
              </a:rPr>
              <a:t>międzynarodowego</a:t>
            </a:r>
            <a:r>
              <a:rPr lang="en-US" sz="2000">
                <a:ea typeface="+mn-lt"/>
                <a:cs typeface="+mn-lt"/>
              </a:rPr>
              <a:t> </a:t>
            </a:r>
            <a:r>
              <a:rPr lang="en-US" sz="2000" err="1">
                <a:ea typeface="+mn-lt"/>
                <a:cs typeface="+mn-lt"/>
              </a:rPr>
              <a:t>ustanowionego</a:t>
            </a:r>
            <a:r>
              <a:rPr lang="en-US" sz="2000">
                <a:ea typeface="+mn-lt"/>
                <a:cs typeface="+mn-lt"/>
              </a:rPr>
              <a:t> </a:t>
            </a:r>
            <a:r>
              <a:rPr lang="en-US" sz="2000" err="1">
                <a:ea typeface="+mn-lt"/>
                <a:cs typeface="+mn-lt"/>
              </a:rPr>
              <a:t>traktatem</a:t>
            </a:r>
            <a:r>
              <a:rPr lang="en-US" sz="2000">
                <a:ea typeface="+mn-lt"/>
                <a:cs typeface="+mn-lt"/>
              </a:rPr>
              <a:t> </a:t>
            </a:r>
            <a:r>
              <a:rPr lang="en-US" sz="2000" err="1">
                <a:ea typeface="+mn-lt"/>
                <a:cs typeface="+mn-lt"/>
              </a:rPr>
              <a:t>wersalskim</a:t>
            </a:r>
            <a:r>
              <a:rPr lang="en-US" sz="2000">
                <a:ea typeface="+mn-lt"/>
                <a:cs typeface="+mn-lt"/>
              </a:rPr>
              <a:t>. </a:t>
            </a:r>
            <a:r>
              <a:rPr lang="en-US" sz="2000" err="1">
                <a:ea typeface="+mn-lt"/>
                <a:cs typeface="+mn-lt"/>
              </a:rPr>
              <a:t>Największy</a:t>
            </a:r>
            <a:r>
              <a:rPr lang="en-US" sz="2000">
                <a:ea typeface="+mn-lt"/>
                <a:cs typeface="+mn-lt"/>
              </a:rPr>
              <a:t> </a:t>
            </a:r>
            <a:r>
              <a:rPr lang="en-US" sz="2000" err="1">
                <a:ea typeface="+mn-lt"/>
                <a:cs typeface="+mn-lt"/>
              </a:rPr>
              <a:t>konflikt</a:t>
            </a:r>
            <a:r>
              <a:rPr lang="en-US" sz="2000">
                <a:ea typeface="+mn-lt"/>
                <a:cs typeface="+mn-lt"/>
              </a:rPr>
              <a:t> </a:t>
            </a:r>
            <a:r>
              <a:rPr lang="en-US" sz="2000" err="1">
                <a:ea typeface="+mn-lt"/>
                <a:cs typeface="+mn-lt"/>
              </a:rPr>
              <a:t>świata</a:t>
            </a:r>
            <a:r>
              <a:rPr lang="en-US" sz="2000">
                <a:ea typeface="+mn-lt"/>
                <a:cs typeface="+mn-lt"/>
              </a:rPr>
              <a:t> </a:t>
            </a:r>
            <a:r>
              <a:rPr lang="en-US" sz="2000" err="1">
                <a:ea typeface="+mn-lt"/>
                <a:cs typeface="+mn-lt"/>
              </a:rPr>
              <a:t>zakończył</a:t>
            </a:r>
            <a:r>
              <a:rPr lang="en-US" sz="2000">
                <a:ea typeface="+mn-lt"/>
                <a:cs typeface="+mn-lt"/>
              </a:rPr>
              <a:t> </a:t>
            </a:r>
            <a:r>
              <a:rPr lang="en-US" sz="2000" err="1">
                <a:ea typeface="+mn-lt"/>
                <a:cs typeface="+mn-lt"/>
              </a:rPr>
              <a:t>się</a:t>
            </a:r>
            <a:r>
              <a:rPr lang="en-US" sz="2000">
                <a:ea typeface="+mn-lt"/>
                <a:cs typeface="+mn-lt"/>
              </a:rPr>
              <a:t> </a:t>
            </a:r>
            <a:r>
              <a:rPr lang="en-US" sz="2000" err="1">
                <a:ea typeface="+mn-lt"/>
                <a:cs typeface="+mn-lt"/>
              </a:rPr>
              <a:t>wówczas</a:t>
            </a:r>
            <a:r>
              <a:rPr lang="en-US" sz="2000">
                <a:ea typeface="+mn-lt"/>
                <a:cs typeface="+mn-lt"/>
              </a:rPr>
              <a:t> </a:t>
            </a:r>
            <a:r>
              <a:rPr lang="en-US" sz="2000" err="1">
                <a:ea typeface="+mn-lt"/>
                <a:cs typeface="+mn-lt"/>
              </a:rPr>
              <a:t>zwycięstwem</a:t>
            </a:r>
            <a:r>
              <a:rPr lang="en-US" sz="2000">
                <a:ea typeface="+mn-lt"/>
                <a:cs typeface="+mn-lt"/>
              </a:rPr>
              <a:t> </a:t>
            </a:r>
            <a:r>
              <a:rPr lang="en-US" sz="2000" err="1">
                <a:ea typeface="+mn-lt"/>
                <a:cs typeface="+mn-lt"/>
              </a:rPr>
              <a:t>aliantów</a:t>
            </a:r>
            <a:r>
              <a:rPr lang="en-US" sz="2000">
                <a:ea typeface="+mn-lt"/>
                <a:cs typeface="+mn-lt"/>
              </a:rPr>
              <a:t>, </a:t>
            </a:r>
            <a:r>
              <a:rPr lang="en-US" sz="2000" err="1">
                <a:ea typeface="+mn-lt"/>
                <a:cs typeface="+mn-lt"/>
              </a:rPr>
              <a:t>doprowadził</a:t>
            </a:r>
            <a:r>
              <a:rPr lang="en-US" sz="2000">
                <a:ea typeface="+mn-lt"/>
                <a:cs typeface="+mn-lt"/>
              </a:rPr>
              <a:t> </a:t>
            </a:r>
            <a:r>
              <a:rPr lang="en-US" sz="2000" err="1">
                <a:ea typeface="+mn-lt"/>
                <a:cs typeface="+mn-lt"/>
              </a:rPr>
              <a:t>również</a:t>
            </a:r>
            <a:r>
              <a:rPr lang="en-US" sz="2000">
                <a:ea typeface="+mn-lt"/>
                <a:cs typeface="+mn-lt"/>
              </a:rPr>
              <a:t> do </a:t>
            </a:r>
            <a:r>
              <a:rPr lang="en-US" sz="2000" err="1">
                <a:ea typeface="+mn-lt"/>
                <a:cs typeface="+mn-lt"/>
              </a:rPr>
              <a:t>dominacji</a:t>
            </a:r>
            <a:r>
              <a:rPr lang="en-US" sz="2000">
                <a:ea typeface="+mn-lt"/>
                <a:cs typeface="+mn-lt"/>
              </a:rPr>
              <a:t> </a:t>
            </a:r>
            <a:r>
              <a:rPr lang="en-US" sz="2000" err="1">
                <a:ea typeface="+mn-lt"/>
                <a:cs typeface="+mn-lt"/>
              </a:rPr>
              <a:t>dwóch</a:t>
            </a:r>
            <a:r>
              <a:rPr lang="en-US" sz="2000">
                <a:ea typeface="+mn-lt"/>
                <a:cs typeface="+mn-lt"/>
              </a:rPr>
              <a:t> </a:t>
            </a:r>
            <a:r>
              <a:rPr lang="en-US" sz="2000" err="1">
                <a:ea typeface="+mn-lt"/>
                <a:cs typeface="+mn-lt"/>
              </a:rPr>
              <a:t>supermocarstw</a:t>
            </a:r>
            <a:r>
              <a:rPr lang="en-US" sz="2000">
                <a:ea typeface="+mn-lt"/>
                <a:cs typeface="+mn-lt"/>
              </a:rPr>
              <a:t>: </a:t>
            </a:r>
            <a:r>
              <a:rPr lang="en-US" sz="2000" err="1">
                <a:ea typeface="+mn-lt"/>
                <a:cs typeface="+mn-lt"/>
              </a:rPr>
              <a:t>Stanów</a:t>
            </a:r>
            <a:r>
              <a:rPr lang="en-US" sz="2000">
                <a:ea typeface="+mn-lt"/>
                <a:cs typeface="+mn-lt"/>
              </a:rPr>
              <a:t> </a:t>
            </a:r>
            <a:r>
              <a:rPr lang="en-US" sz="2000" err="1">
                <a:ea typeface="+mn-lt"/>
                <a:cs typeface="+mn-lt"/>
              </a:rPr>
              <a:t>Zjednoczonych</a:t>
            </a:r>
            <a:r>
              <a:rPr lang="en-US" sz="2000">
                <a:ea typeface="+mn-lt"/>
                <a:cs typeface="+mn-lt"/>
              </a:rPr>
              <a:t> </a:t>
            </a:r>
            <a:r>
              <a:rPr lang="en-US" sz="2000" err="1">
                <a:ea typeface="+mn-lt"/>
                <a:cs typeface="+mn-lt"/>
              </a:rPr>
              <a:t>oraz</a:t>
            </a:r>
            <a:r>
              <a:rPr lang="en-US" sz="2000">
                <a:ea typeface="+mn-lt"/>
                <a:cs typeface="+mn-lt"/>
              </a:rPr>
              <a:t> </a:t>
            </a:r>
            <a:r>
              <a:rPr lang="en-US" sz="2000" err="1">
                <a:ea typeface="+mn-lt"/>
                <a:cs typeface="+mn-lt"/>
              </a:rPr>
              <a:t>Związku</a:t>
            </a:r>
            <a:r>
              <a:rPr lang="en-US" sz="2000">
                <a:ea typeface="+mn-lt"/>
                <a:cs typeface="+mn-lt"/>
              </a:rPr>
              <a:t> </a:t>
            </a:r>
            <a:r>
              <a:rPr lang="en-US" sz="2000" err="1">
                <a:ea typeface="+mn-lt"/>
                <a:cs typeface="+mn-lt"/>
              </a:rPr>
              <a:t>Sowieckiego</a:t>
            </a:r>
            <a:r>
              <a:rPr lang="en-US" sz="2000">
                <a:ea typeface="+mn-lt"/>
                <a:cs typeface="+mn-lt"/>
              </a:rPr>
              <a:t>. </a:t>
            </a:r>
            <a:endParaRPr lang="en-US" sz="2000"/>
          </a:p>
        </p:txBody>
      </p:sp>
      <p:cxnSp>
        <p:nvCxnSpPr>
          <p:cNvPr id="25" name="Straight Connector 24">
            <a:extLst>
              <a:ext uri="{FF2B5EF4-FFF2-40B4-BE49-F238E27FC236}">
                <a16:creationId xmlns:a16="http://schemas.microsoft.com/office/drawing/2014/main" id="{994262BC-EE98-4BD6-82DB-4955E8DCC29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129872" y="2057401"/>
            <a:ext cx="0" cy="274320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pic>
        <p:nvPicPr>
          <p:cNvPr id="4" name="8a6e832c723804ceae936be02bbae518985">
            <a:hlinkClick r:id="" action="ppaction://media"/>
            <a:extLst>
              <a:ext uri="{FF2B5EF4-FFF2-40B4-BE49-F238E27FC236}">
                <a16:creationId xmlns:a16="http://schemas.microsoft.com/office/drawing/2014/main" id="{8AE152BE-02B3-4DB9-9A62-6CB9CB05A7C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flipV="1">
            <a:off x="-4462" y="6798962"/>
            <a:ext cx="63500" cy="50800"/>
          </a:xfrm>
          <a:prstGeom prst="rect">
            <a:avLst/>
          </a:prstGeom>
        </p:spPr>
      </p:pic>
      <p:pic>
        <p:nvPicPr>
          <p:cNvPr id="5" name="Picture 5">
            <a:extLst>
              <a:ext uri="{FF2B5EF4-FFF2-40B4-BE49-F238E27FC236}">
                <a16:creationId xmlns:a16="http://schemas.microsoft.com/office/drawing/2014/main" id="{81127ECA-B21D-46B5-84AB-53A4036B6851}"/>
              </a:ext>
            </a:extLst>
          </p:cNvPr>
          <p:cNvPicPr>
            <a:picLocks noChangeAspect="1"/>
          </p:cNvPicPr>
          <p:nvPr/>
        </p:nvPicPr>
        <p:blipFill>
          <a:blip r:embed="rId5"/>
          <a:stretch>
            <a:fillRect/>
          </a:stretch>
        </p:blipFill>
        <p:spPr>
          <a:xfrm>
            <a:off x="8934450" y="371475"/>
            <a:ext cx="2838450" cy="3590925"/>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6" name="Picture 6">
            <a:extLst>
              <a:ext uri="{FF2B5EF4-FFF2-40B4-BE49-F238E27FC236}">
                <a16:creationId xmlns:a16="http://schemas.microsoft.com/office/drawing/2014/main" id="{D0A35D64-A02A-4D48-B1AD-745BE5596E45}"/>
              </a:ext>
            </a:extLst>
          </p:cNvPr>
          <p:cNvPicPr>
            <a:picLocks noChangeAspect="1"/>
          </p:cNvPicPr>
          <p:nvPr/>
        </p:nvPicPr>
        <p:blipFill>
          <a:blip r:embed="rId6"/>
          <a:stretch>
            <a:fillRect/>
          </a:stretch>
        </p:blipFill>
        <p:spPr>
          <a:xfrm>
            <a:off x="8934450" y="4204607"/>
            <a:ext cx="3028950" cy="1934936"/>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Tree>
    <p:extLst>
      <p:ext uri="{BB962C8B-B14F-4D97-AF65-F5344CB8AC3E}">
        <p14:creationId xmlns:p14="http://schemas.microsoft.com/office/powerpoint/2010/main" val="283462065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5="http://schemas.microsoft.com/office/powerpoint/2012/main" Requires="p15">
      <p:transition xmlns:p14="http://schemas.microsoft.com/office/powerpoint/2010/main" spd="slow" p14:dur="2000">
        <p15:prstTrans prst="wind"/>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5" presetClass="entr" presetSubtype="1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checkerboard(across)">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55" presetClass="entr" presetSubtype="0" fill="hold" grpId="0" nodeType="click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p:cTn id="16" dur="1000" fill="hold"/>
                                        <p:tgtEl>
                                          <p:spTgt spid="3"/>
                                        </p:tgtEl>
                                        <p:attrNameLst>
                                          <p:attrName>ppt_w</p:attrName>
                                        </p:attrNameLst>
                                      </p:cBhvr>
                                      <p:tavLst>
                                        <p:tav tm="0">
                                          <p:val>
                                            <p:strVal val="#ppt_w*0.70"/>
                                          </p:val>
                                        </p:tav>
                                        <p:tav tm="100000">
                                          <p:val>
                                            <p:strVal val="#ppt_w"/>
                                          </p:val>
                                        </p:tav>
                                      </p:tavLst>
                                    </p:anim>
                                    <p:anim calcmode="lin" valueType="num">
                                      <p:cBhvr>
                                        <p:cTn id="17" dur="1000" fill="hold"/>
                                        <p:tgtEl>
                                          <p:spTgt spid="3"/>
                                        </p:tgtEl>
                                        <p:attrNameLst>
                                          <p:attrName>ppt_h</p:attrName>
                                        </p:attrNameLst>
                                      </p:cBhvr>
                                      <p:tavLst>
                                        <p:tav tm="0">
                                          <p:val>
                                            <p:strVal val="#ppt_h"/>
                                          </p:val>
                                        </p:tav>
                                        <p:tav tm="100000">
                                          <p:val>
                                            <p:strVal val="#ppt_h"/>
                                          </p:val>
                                        </p:tav>
                                      </p:tavLst>
                                    </p:anim>
                                    <p:animEffect transition="in" filter="fade">
                                      <p:cBhvr>
                                        <p:cTn id="18" dur="10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additive="base">
                                        <p:cTn id="23" dur="500" fill="hold"/>
                                        <p:tgtEl>
                                          <p:spTgt spid="5"/>
                                        </p:tgtEl>
                                        <p:attrNameLst>
                                          <p:attrName>ppt_x</p:attrName>
                                        </p:attrNameLst>
                                      </p:cBhvr>
                                      <p:tavLst>
                                        <p:tav tm="0">
                                          <p:val>
                                            <p:strVal val="#ppt_x"/>
                                          </p:val>
                                        </p:tav>
                                        <p:tav tm="100000">
                                          <p:val>
                                            <p:strVal val="#ppt_x"/>
                                          </p:val>
                                        </p:tav>
                                      </p:tavLst>
                                    </p:anim>
                                    <p:anim calcmode="lin" valueType="num">
                                      <p:cBhvr additive="base">
                                        <p:cTn id="2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37" presetClass="entr" presetSubtype="0" fill="hold"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fade">
                                      <p:cBhvr>
                                        <p:cTn id="29" dur="1000"/>
                                        <p:tgtEl>
                                          <p:spTgt spid="6"/>
                                        </p:tgtEl>
                                      </p:cBhvr>
                                    </p:animEffect>
                                    <p:anim calcmode="lin" valueType="num">
                                      <p:cBhvr>
                                        <p:cTn id="30" dur="1000" fill="hold"/>
                                        <p:tgtEl>
                                          <p:spTgt spid="6"/>
                                        </p:tgtEl>
                                        <p:attrNameLst>
                                          <p:attrName>ppt_x</p:attrName>
                                        </p:attrNameLst>
                                      </p:cBhvr>
                                      <p:tavLst>
                                        <p:tav tm="0">
                                          <p:val>
                                            <p:strVal val="#ppt_x"/>
                                          </p:val>
                                        </p:tav>
                                        <p:tav tm="100000">
                                          <p:val>
                                            <p:strVal val="#ppt_x"/>
                                          </p:val>
                                        </p:tav>
                                      </p:tavLst>
                                    </p:anim>
                                    <p:anim calcmode="lin" valueType="num">
                                      <p:cBhvr>
                                        <p:cTn id="31" dur="900" decel="100000" fill="hold"/>
                                        <p:tgtEl>
                                          <p:spTgt spid="6"/>
                                        </p:tgtEl>
                                        <p:attrNameLst>
                                          <p:attrName>ppt_y</p:attrName>
                                        </p:attrNameLst>
                                      </p:cBhvr>
                                      <p:tavLst>
                                        <p:tav tm="0">
                                          <p:val>
                                            <p:strVal val="#ppt_y+1"/>
                                          </p:val>
                                        </p:tav>
                                        <p:tav tm="100000">
                                          <p:val>
                                            <p:strVal val="#ppt_y-.03"/>
                                          </p:val>
                                        </p:tav>
                                      </p:tavLst>
                                    </p:anim>
                                    <p:anim calcmode="lin" valueType="num">
                                      <p:cBhvr>
                                        <p:cTn id="32"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33" fill="hold" display="0">
                  <p:stCondLst>
                    <p:cond delay="indefinite"/>
                  </p:stCondLst>
                  <p:endCondLst>
                    <p:cond evt="onStopAudio" delay="0">
                      <p:tgtEl>
                        <p:sldTgt/>
                      </p:tgtEl>
                    </p:cond>
                  </p:endCondLst>
                </p:cTn>
                <p:tgtEl>
                  <p:spTgt spid="4"/>
                </p:tgtEl>
              </p:cMediaNode>
            </p:audio>
          </p:childTnLst>
        </p:cTn>
      </p:par>
    </p:tnLst>
    <p:bldLst>
      <p:bldP spid="2" grpId="0" animBg="1"/>
      <p:bldP spid="3"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EBBBF70-6ABC-46E8-A293-73A60B8E2E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3190" y="457200"/>
            <a:ext cx="11281609" cy="5943603"/>
          </a:xfrm>
          <a:prstGeom prst="rect">
            <a:avLst/>
          </a:prstGeom>
          <a:solidFill>
            <a:srgbClr val="FFFFFF"/>
          </a:solidFill>
          <a:ln w="6350" cap="flat" cmpd="sng" algn="ctr">
            <a:noFill/>
            <a:prstDash val="solid"/>
          </a:ln>
          <a:effectLst>
            <a:outerShdw blurRad="50800" algn="ctr" rotWithShape="0">
              <a:prstClr val="black">
                <a:alpha val="66000"/>
              </a:prstClr>
            </a:outerShdw>
            <a:softEdge rad="0"/>
          </a:effectLst>
        </p:spPr>
      </p:sp>
      <p:sp>
        <p:nvSpPr>
          <p:cNvPr id="11" name="Rectangle 10">
            <a:extLst>
              <a:ext uri="{FF2B5EF4-FFF2-40B4-BE49-F238E27FC236}">
                <a16:creationId xmlns:a16="http://schemas.microsoft.com/office/drawing/2014/main" id="{05388887-43DC-4FAF-9400-7925701AFE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6738" y="621793"/>
            <a:ext cx="10954512" cy="5614416"/>
          </a:xfrm>
          <a:prstGeom prst="rect">
            <a:avLst/>
          </a:prstGeom>
          <a:solidFill>
            <a:schemeClr val="bg1">
              <a:lumMod val="75000"/>
              <a:lumOff val="25000"/>
            </a:schemeClr>
          </a:solidFill>
          <a:ln w="6350" cap="sq" cmpd="sng" algn="ctr">
            <a:solidFill>
              <a:schemeClr val="tx1">
                <a:lumMod val="75000"/>
                <a:lumOff val="25000"/>
              </a:schemeClr>
            </a:solidFill>
            <a:prstDash val="solid"/>
            <a:miter lim="800000"/>
          </a:ln>
          <a:effectLst/>
        </p:spPr>
      </p:sp>
      <p:sp>
        <p:nvSpPr>
          <p:cNvPr id="2" name="Title 1">
            <a:extLst>
              <a:ext uri="{FF2B5EF4-FFF2-40B4-BE49-F238E27FC236}">
                <a16:creationId xmlns:a16="http://schemas.microsoft.com/office/drawing/2014/main" id="{98B23ABE-B993-4CE4-9544-BB4124A6C661}"/>
              </a:ext>
            </a:extLst>
          </p:cNvPr>
          <p:cNvSpPr>
            <a:spLocks noGrp="1"/>
          </p:cNvSpPr>
          <p:nvPr>
            <p:ph type="ctrTitle"/>
          </p:nvPr>
        </p:nvSpPr>
        <p:spPr>
          <a:xfrm>
            <a:off x="4674756" y="1630680"/>
            <a:ext cx="6447022" cy="1048980"/>
          </a:xfrm>
        </p:spPr>
        <p:txBody>
          <a:bodyPr>
            <a:noAutofit/>
          </a:bodyPr>
          <a:lstStyle/>
          <a:p>
            <a:r>
              <a:rPr lang="en-US" sz="3600" b="1">
                <a:solidFill>
                  <a:schemeClr val="bg1"/>
                </a:solidFill>
              </a:rPr>
              <a:t>PLAMA NA HONORZE ALIANTÓW- ZBURZENIE KLASZTORU</a:t>
            </a:r>
          </a:p>
        </p:txBody>
      </p:sp>
      <p:sp>
        <p:nvSpPr>
          <p:cNvPr id="3" name="Subtitle 2">
            <a:extLst>
              <a:ext uri="{FF2B5EF4-FFF2-40B4-BE49-F238E27FC236}">
                <a16:creationId xmlns:a16="http://schemas.microsoft.com/office/drawing/2014/main" id="{E080BAA9-C0EF-4F65-9BD7-DFCC28578316}"/>
              </a:ext>
            </a:extLst>
          </p:cNvPr>
          <p:cNvSpPr>
            <a:spLocks noGrp="1"/>
          </p:cNvSpPr>
          <p:nvPr>
            <p:ph type="subTitle" idx="1"/>
          </p:nvPr>
        </p:nvSpPr>
        <p:spPr>
          <a:xfrm>
            <a:off x="5343156" y="2896190"/>
            <a:ext cx="6179894" cy="3508373"/>
          </a:xfrm>
        </p:spPr>
        <p:txBody>
          <a:bodyPr vert="horz" lIns="91440" tIns="45720" rIns="91440" bIns="45720" rtlCol="0" anchor="t">
            <a:noAutofit/>
          </a:bodyPr>
          <a:lstStyle/>
          <a:p>
            <a:pPr>
              <a:lnSpc>
                <a:spcPct val="110000"/>
              </a:lnSpc>
              <a:spcAft>
                <a:spcPts val="600"/>
              </a:spcAft>
            </a:pPr>
            <a:r>
              <a:rPr lang="en-US" b="1">
                <a:ea typeface="+mn-lt"/>
                <a:cs typeface="+mn-lt"/>
              </a:rPr>
              <a:t>15 lutego 1944 roku pod lawiną bomb runął klasztor na Monte Cassino. Zabytkową siedzibę benedyktynów alianci poświęcili, by zlikwidować oddziały niemieckie, które wycofując się, miały schronić się wewnątrz zakonnych budynków. Wystosowany dzień później komunikat Wehrmachtu zdecydowanie zaprzeczał, by w klasztorze znajdował się choćby jeden niemiecki żołnierz. W warunkach wojennych taką linię obrony należałoby uznać za typową dla III Rzeszy propagandę.</a:t>
            </a:r>
            <a:endParaRPr lang="en-US"/>
          </a:p>
        </p:txBody>
      </p:sp>
      <p:sp>
        <p:nvSpPr>
          <p:cNvPr id="13" name="Rectangle 12">
            <a:extLst>
              <a:ext uri="{FF2B5EF4-FFF2-40B4-BE49-F238E27FC236}">
                <a16:creationId xmlns:a16="http://schemas.microsoft.com/office/drawing/2014/main" id="{2F2FD4B7-706B-4F5C-A0C7-7D69677C7B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251298" y="446824"/>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5" name="Straight Connector 14">
            <a:extLst>
              <a:ext uri="{FF2B5EF4-FFF2-40B4-BE49-F238E27FC236}">
                <a16:creationId xmlns:a16="http://schemas.microsoft.com/office/drawing/2014/main" id="{26E6DC6E-1FA3-4048-B867-BDB51763F36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365598" y="446823"/>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6E066135-B6C1-4001-B7CC-53A443DF250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057238" y="446823"/>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33AD82B4-5F4B-4968-B15E-29DCF8592D5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365598" y="1092118"/>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pic>
        <p:nvPicPr>
          <p:cNvPr id="4" name="Picture 4">
            <a:extLst>
              <a:ext uri="{FF2B5EF4-FFF2-40B4-BE49-F238E27FC236}">
                <a16:creationId xmlns:a16="http://schemas.microsoft.com/office/drawing/2014/main" id="{366CFF41-C2BA-4529-8D9D-3BF885C9B80C}"/>
              </a:ext>
            </a:extLst>
          </p:cNvPr>
          <p:cNvPicPr>
            <a:picLocks noChangeAspect="1"/>
          </p:cNvPicPr>
          <p:nvPr/>
        </p:nvPicPr>
        <p:blipFill>
          <a:blip r:embed="rId2"/>
          <a:stretch>
            <a:fillRect/>
          </a:stretch>
        </p:blipFill>
        <p:spPr>
          <a:xfrm>
            <a:off x="614176" y="616497"/>
            <a:ext cx="4419156" cy="5618522"/>
          </a:xfrm>
          <a:prstGeom prst="rect">
            <a:avLst/>
          </a:prstGeom>
        </p:spPr>
      </p:pic>
    </p:spTree>
    <p:extLst>
      <p:ext uri="{BB962C8B-B14F-4D97-AF65-F5344CB8AC3E}">
        <p14:creationId xmlns:p14="http://schemas.microsoft.com/office/powerpoint/2010/main" val="286119848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5="http://schemas.microsoft.com/office/powerpoint/2012/main" Requires="p15">
      <p:transition xmlns:p14="http://schemas.microsoft.com/office/powerpoint/2010/main" spd="slow" p14:dur="1250">
        <p15:prstTrans prst="airplan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4"/>
                                        </p:tgtEl>
                                        <p:attrNameLst>
                                          <p:attrName>ppt_x</p:attrName>
                                        </p:attrNameLst>
                                      </p:cBhvr>
                                      <p:tavLst>
                                        <p:tav tm="0">
                                          <p:val>
                                            <p:strVal val="ppt_x"/>
                                          </p:val>
                                        </p:tav>
                                        <p:tav tm="100000">
                                          <p:val>
                                            <p:strVal val="ppt_x"/>
                                          </p:val>
                                        </p:tav>
                                      </p:tavLst>
                                    </p:anim>
                                    <p:anim calcmode="lin" valueType="num">
                                      <p:cBhvr additive="base">
                                        <p:cTn id="7" dur="500"/>
                                        <p:tgtEl>
                                          <p:spTgt spid="4"/>
                                        </p:tgtEl>
                                        <p:attrNameLst>
                                          <p:attrName>ppt_y</p:attrName>
                                        </p:attrNameLst>
                                      </p:cBhvr>
                                      <p:tavLst>
                                        <p:tav tm="0">
                                          <p:val>
                                            <p:strVal val="ppt_y"/>
                                          </p:val>
                                        </p:tav>
                                        <p:tav tm="100000">
                                          <p:val>
                                            <p:strVal val="1+ppt_h/2"/>
                                          </p:val>
                                        </p:tav>
                                      </p:tavLst>
                                    </p:anim>
                                    <p:set>
                                      <p:cBhvr>
                                        <p:cTn id="8"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7A9C548-0579-4864-92A3-093842E89D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lumMod val="85000"/>
            </a:schemeClr>
          </a:solidFill>
          <a:ln>
            <a:noFill/>
          </a:ln>
        </p:spPr>
        <p:style>
          <a:lnRef idx="2">
            <a:schemeClr val="accent1">
              <a:shade val="50000"/>
            </a:schemeClr>
          </a:lnRef>
          <a:fillRef idx="1002">
            <a:schemeClr val="lt2"/>
          </a:fillRef>
          <a:effectRef idx="0">
            <a:schemeClr val="accent1"/>
          </a:effectRef>
          <a:fontRef idx="minor">
            <a:schemeClr val="lt1"/>
          </a:fontRef>
        </p:style>
        <p:txBody>
          <a:bodyPr rtlCol="0" anchor="ctr"/>
          <a:lstStyle/>
          <a:p>
            <a:pPr algn="ctr"/>
            <a:endParaRPr lang="en-US"/>
          </a:p>
        </p:txBody>
      </p:sp>
      <p:pic>
        <p:nvPicPr>
          <p:cNvPr id="4" name="Picture 4">
            <a:extLst>
              <a:ext uri="{FF2B5EF4-FFF2-40B4-BE49-F238E27FC236}">
                <a16:creationId xmlns:a16="http://schemas.microsoft.com/office/drawing/2014/main" id="{A2BBD3EF-04FD-4313-9E62-69102F528CFA}"/>
              </a:ext>
            </a:extLst>
          </p:cNvPr>
          <p:cNvPicPr>
            <a:picLocks noChangeAspect="1"/>
          </p:cNvPicPr>
          <p:nvPr/>
        </p:nvPicPr>
        <p:blipFill rotWithShape="1">
          <a:blip r:embed="rId2"/>
          <a:srcRect l="2370" r="1" b="1"/>
          <a:stretch/>
        </p:blipFill>
        <p:spPr>
          <a:xfrm>
            <a:off x="20" y="10"/>
            <a:ext cx="6756848" cy="6857990"/>
          </a:xfrm>
          <a:prstGeom prst="rect">
            <a:avLst/>
          </a:prstGeom>
        </p:spPr>
      </p:pic>
      <p:sp>
        <p:nvSpPr>
          <p:cNvPr id="11" name="Rectangle 10">
            <a:extLst>
              <a:ext uri="{FF2B5EF4-FFF2-40B4-BE49-F238E27FC236}">
                <a16:creationId xmlns:a16="http://schemas.microsoft.com/office/drawing/2014/main" id="{57525A5F-CDD4-4EB3-9187-2A0E9EA150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91973" y="643464"/>
            <a:ext cx="4143830" cy="5566305"/>
          </a:xfrm>
          <a:prstGeom prst="rect">
            <a:avLst/>
          </a:prstGeom>
          <a:solidFill>
            <a:srgbClr val="FFFFFF"/>
          </a:solidFill>
          <a:ln w="6350" cap="flat" cmpd="sng" algn="ctr">
            <a:noFill/>
            <a:prstDash val="solid"/>
          </a:ln>
          <a:effectLst>
            <a:outerShdw blurRad="50800" algn="ctr" rotWithShape="0">
              <a:prstClr val="black">
                <a:alpha val="66000"/>
              </a:prstClr>
            </a:outerShdw>
            <a:softEdge rad="0"/>
          </a:effectLst>
        </p:spPr>
      </p:sp>
      <p:sp useBgFill="1">
        <p:nvSpPr>
          <p:cNvPr id="13" name="Rectangle 12">
            <a:extLst>
              <a:ext uri="{FF2B5EF4-FFF2-40B4-BE49-F238E27FC236}">
                <a16:creationId xmlns:a16="http://schemas.microsoft.com/office/drawing/2014/main" id="{08F5B423-DA6A-4E80-B3CA-549A442C8F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57364" y="806860"/>
            <a:ext cx="3813048" cy="5239512"/>
          </a:xfrm>
          <a:prstGeom prst="rect">
            <a:avLst/>
          </a:prstGeom>
          <a:ln w="6350" cap="sq" cmpd="sng" algn="ctr">
            <a:solidFill>
              <a:schemeClr val="tx1">
                <a:lumMod val="75000"/>
                <a:lumOff val="25000"/>
              </a:schemeClr>
            </a:solidFill>
            <a:prstDash val="solid"/>
            <a:miter lim="800000"/>
          </a:ln>
          <a:effectLst/>
        </p:spPr>
      </p:sp>
      <p:sp>
        <p:nvSpPr>
          <p:cNvPr id="2" name="Title 1">
            <a:extLst>
              <a:ext uri="{FF2B5EF4-FFF2-40B4-BE49-F238E27FC236}">
                <a16:creationId xmlns:a16="http://schemas.microsoft.com/office/drawing/2014/main" id="{98B23ABE-B993-4CE4-9544-BB4124A6C661}"/>
              </a:ext>
            </a:extLst>
          </p:cNvPr>
          <p:cNvSpPr>
            <a:spLocks noGrp="1"/>
          </p:cNvSpPr>
          <p:nvPr>
            <p:ph type="ctrTitle"/>
          </p:nvPr>
        </p:nvSpPr>
        <p:spPr>
          <a:xfrm>
            <a:off x="305909" y="77521"/>
            <a:ext cx="6235048" cy="880695"/>
          </a:xfrm>
          <a:solidFill>
            <a:schemeClr val="bg1"/>
          </a:solidFill>
        </p:spPr>
        <p:txBody>
          <a:bodyPr>
            <a:normAutofit/>
          </a:bodyPr>
          <a:lstStyle/>
          <a:p>
            <a:r>
              <a:rPr lang="en-US" sz="4800" b="1">
                <a:solidFill>
                  <a:schemeClr val="tx1"/>
                </a:solidFill>
              </a:rPr>
              <a:t>TRZECIE NATARCIE</a:t>
            </a:r>
          </a:p>
        </p:txBody>
      </p:sp>
      <p:sp>
        <p:nvSpPr>
          <p:cNvPr id="3" name="Subtitle 2">
            <a:extLst>
              <a:ext uri="{FF2B5EF4-FFF2-40B4-BE49-F238E27FC236}">
                <a16:creationId xmlns:a16="http://schemas.microsoft.com/office/drawing/2014/main" id="{E080BAA9-C0EF-4F65-9BD7-DFCC28578316}"/>
              </a:ext>
            </a:extLst>
          </p:cNvPr>
          <p:cNvSpPr>
            <a:spLocks noGrp="1"/>
          </p:cNvSpPr>
          <p:nvPr>
            <p:ph type="subTitle" idx="1"/>
          </p:nvPr>
        </p:nvSpPr>
        <p:spPr>
          <a:xfrm>
            <a:off x="7341364" y="1291590"/>
            <a:ext cx="4241321" cy="5522468"/>
          </a:xfrm>
          <a:solidFill>
            <a:schemeClr val="tx1"/>
          </a:solidFill>
        </p:spPr>
        <p:txBody>
          <a:bodyPr vert="horz" lIns="91440" tIns="45720" rIns="91440" bIns="45720" rtlCol="0" anchor="t">
            <a:noAutofit/>
          </a:bodyPr>
          <a:lstStyle/>
          <a:p>
            <a:pPr algn="l">
              <a:lnSpc>
                <a:spcPct val="110000"/>
              </a:lnSpc>
              <a:spcAft>
                <a:spcPts val="600"/>
              </a:spcAft>
            </a:pPr>
            <a:r>
              <a:rPr lang="en-US" sz="1700">
                <a:solidFill>
                  <a:schemeClr val="bg1"/>
                </a:solidFill>
                <a:latin typeface="Times New Roman"/>
                <a:ea typeface="+mn-lt"/>
                <a:cs typeface="+mn-lt"/>
              </a:rPr>
              <a:t>15 marca (operacja „Dickens”) rozpoczęło się trzecie, najbardziej krwawe z dotychczasowych, natarcie tymi samymi siłami, poprzedzone bombardowaniem: w ciągu trzech i pół godziny 575 ciężkich i średnich bombowców oraz 200 myśliwców bombardujących zrzuciło na miasto i okolice blisko 1,1 tys. ton bomb a artyleria wystrzeliła ponad 10 tys. pocisków. Cassino zostało zrównane z ziemią, na pozycje niemieckie uderzyły ponownie trzy dywizje: 4. hinduska (trzy brygady piechoty), 2. nowozelandzka (również trzy brygady) i 78. brytyjska (dwie brygady piechoty </a:t>
            </a:r>
            <a:r>
              <a:rPr lang="en-US" sz="1700" err="1">
                <a:solidFill>
                  <a:schemeClr val="bg1"/>
                </a:solidFill>
                <a:latin typeface="Times New Roman"/>
                <a:ea typeface="+mn-lt"/>
                <a:cs typeface="+mn-lt"/>
              </a:rPr>
              <a:t>i</a:t>
            </a:r>
            <a:r>
              <a:rPr lang="en-US" sz="1700">
                <a:solidFill>
                  <a:schemeClr val="bg1"/>
                </a:solidFill>
                <a:latin typeface="Times New Roman"/>
                <a:ea typeface="+mn-lt"/>
                <a:cs typeface="+mn-lt"/>
              </a:rPr>
              <a:t> </a:t>
            </a:r>
            <a:r>
              <a:rPr lang="en-US" sz="1700" err="1">
                <a:solidFill>
                  <a:schemeClr val="bg1"/>
                </a:solidFill>
                <a:latin typeface="Times New Roman"/>
                <a:ea typeface="+mn-lt"/>
                <a:cs typeface="+mn-lt"/>
              </a:rPr>
              <a:t>brygada</a:t>
            </a:r>
            <a:r>
              <a:rPr lang="en-US" sz="1700">
                <a:solidFill>
                  <a:schemeClr val="bg1"/>
                </a:solidFill>
                <a:latin typeface="Times New Roman"/>
                <a:ea typeface="+mn-lt"/>
                <a:cs typeface="+mn-lt"/>
              </a:rPr>
              <a:t> </a:t>
            </a:r>
            <a:r>
              <a:rPr lang="en-US" sz="1700" err="1">
                <a:solidFill>
                  <a:schemeClr val="bg1"/>
                </a:solidFill>
                <a:latin typeface="Times New Roman"/>
                <a:ea typeface="+mn-lt"/>
                <a:cs typeface="+mn-lt"/>
              </a:rPr>
              <a:t>pancerna</a:t>
            </a:r>
            <a:r>
              <a:rPr lang="en-US" sz="1700">
                <a:solidFill>
                  <a:schemeClr val="bg1"/>
                </a:solidFill>
                <a:latin typeface="Times New Roman"/>
                <a:ea typeface="+mn-lt"/>
                <a:cs typeface="+mn-lt"/>
              </a:rPr>
              <a:t>). </a:t>
            </a:r>
            <a:r>
              <a:rPr lang="en-US" sz="1700" err="1">
                <a:solidFill>
                  <a:schemeClr val="bg1"/>
                </a:solidFill>
                <a:latin typeface="Times New Roman"/>
                <a:ea typeface="+mn-lt"/>
                <a:cs typeface="+mn-lt"/>
              </a:rPr>
              <a:t>Wszystkie</a:t>
            </a:r>
            <a:r>
              <a:rPr lang="en-US" sz="1700">
                <a:solidFill>
                  <a:schemeClr val="bg1"/>
                </a:solidFill>
                <a:latin typeface="Times New Roman"/>
                <a:ea typeface="+mn-lt"/>
                <a:cs typeface="+mn-lt"/>
              </a:rPr>
              <a:t> </a:t>
            </a:r>
            <a:r>
              <a:rPr lang="en-US" sz="1700" err="1">
                <a:solidFill>
                  <a:schemeClr val="bg1"/>
                </a:solidFill>
                <a:latin typeface="Times New Roman"/>
                <a:ea typeface="+mn-lt"/>
                <a:cs typeface="+mn-lt"/>
              </a:rPr>
              <a:t>uderzenia</a:t>
            </a:r>
            <a:r>
              <a:rPr lang="en-US" sz="1700">
                <a:solidFill>
                  <a:schemeClr val="bg1"/>
                </a:solidFill>
                <a:latin typeface="Times New Roman"/>
                <a:ea typeface="+mn-lt"/>
                <a:cs typeface="+mn-lt"/>
              </a:rPr>
              <a:t> </a:t>
            </a:r>
            <a:r>
              <a:rPr lang="en-US" sz="1700" err="1">
                <a:solidFill>
                  <a:schemeClr val="bg1"/>
                </a:solidFill>
                <a:latin typeface="Times New Roman"/>
                <a:ea typeface="+mn-lt"/>
                <a:cs typeface="+mn-lt"/>
              </a:rPr>
              <a:t>zostały</a:t>
            </a:r>
            <a:r>
              <a:rPr lang="en-US" sz="1700">
                <a:solidFill>
                  <a:schemeClr val="bg1"/>
                </a:solidFill>
                <a:latin typeface="Times New Roman"/>
                <a:ea typeface="+mn-lt"/>
                <a:cs typeface="+mn-lt"/>
              </a:rPr>
              <a:t> </a:t>
            </a:r>
            <a:r>
              <a:rPr lang="en-US" sz="1700" err="1">
                <a:solidFill>
                  <a:schemeClr val="bg1"/>
                </a:solidFill>
                <a:latin typeface="Times New Roman"/>
                <a:ea typeface="+mn-lt"/>
                <a:cs typeface="+mn-lt"/>
              </a:rPr>
              <a:t>odpartw</a:t>
            </a:r>
            <a:r>
              <a:rPr lang="en-US" sz="1700">
                <a:solidFill>
                  <a:schemeClr val="bg1"/>
                </a:solidFill>
                <a:latin typeface="Times New Roman"/>
                <a:ea typeface="+mn-lt"/>
                <a:cs typeface="+mn-lt"/>
              </a:rPr>
              <a:t> </a:t>
            </a:r>
            <a:r>
              <a:rPr lang="en-US" sz="1700" err="1">
                <a:solidFill>
                  <a:schemeClr val="bg1"/>
                </a:solidFill>
                <a:latin typeface="Times New Roman"/>
                <a:ea typeface="+mn-lt"/>
                <a:cs typeface="+mn-lt"/>
              </a:rPr>
              <a:t>przez</a:t>
            </a:r>
            <a:r>
              <a:rPr lang="en-US" sz="1700">
                <a:solidFill>
                  <a:schemeClr val="bg1"/>
                </a:solidFill>
                <a:latin typeface="Times New Roman"/>
                <a:ea typeface="+mn-lt"/>
                <a:cs typeface="+mn-lt"/>
              </a:rPr>
              <a:t> </a:t>
            </a:r>
            <a:r>
              <a:rPr lang="en-US" sz="1700" err="1">
                <a:solidFill>
                  <a:schemeClr val="bg1"/>
                </a:solidFill>
                <a:latin typeface="Times New Roman"/>
                <a:ea typeface="+mn-lt"/>
                <a:cs typeface="+mn-lt"/>
              </a:rPr>
              <a:t>Niemców</a:t>
            </a:r>
            <a:r>
              <a:rPr lang="en-US" sz="1700">
                <a:solidFill>
                  <a:schemeClr val="bg1"/>
                </a:solidFill>
                <a:latin typeface="Times New Roman"/>
                <a:ea typeface="+mn-lt"/>
                <a:cs typeface="+mn-lt"/>
              </a:rPr>
              <a:t> w </a:t>
            </a:r>
            <a:r>
              <a:rPr lang="en-US" sz="1700" err="1">
                <a:solidFill>
                  <a:schemeClr val="bg1"/>
                </a:solidFill>
                <a:latin typeface="Times New Roman"/>
                <a:ea typeface="+mn-lt"/>
                <a:cs typeface="+mn-lt"/>
              </a:rPr>
              <a:t>czasie</a:t>
            </a:r>
            <a:r>
              <a:rPr lang="en-US" sz="1700">
                <a:solidFill>
                  <a:schemeClr val="bg1"/>
                </a:solidFill>
                <a:latin typeface="Times New Roman"/>
                <a:ea typeface="+mn-lt"/>
                <a:cs typeface="+mn-lt"/>
              </a:rPr>
              <a:t> 3 </a:t>
            </a:r>
            <a:r>
              <a:rPr lang="en-US" sz="1700" err="1">
                <a:solidFill>
                  <a:schemeClr val="bg1"/>
                </a:solidFill>
                <a:latin typeface="Times New Roman"/>
                <a:ea typeface="+mn-lt"/>
                <a:cs typeface="+mn-lt"/>
              </a:rPr>
              <a:t>natarcia</a:t>
            </a:r>
            <a:r>
              <a:rPr lang="en-US" sz="1700">
                <a:solidFill>
                  <a:schemeClr val="bg1"/>
                </a:solidFill>
                <a:latin typeface="Times New Roman"/>
                <a:ea typeface="+mn-lt"/>
                <a:cs typeface="+mn-lt"/>
              </a:rPr>
              <a:t>.</a:t>
            </a:r>
            <a:endParaRPr lang="en-US" sz="1700" baseline="30000">
              <a:solidFill>
                <a:schemeClr val="bg1"/>
              </a:solidFill>
              <a:latin typeface="Times New Roman"/>
              <a:cs typeface="Times New Roman"/>
            </a:endParaRPr>
          </a:p>
        </p:txBody>
      </p:sp>
      <p:sp>
        <p:nvSpPr>
          <p:cNvPr id="15" name="Rectangle 14">
            <a:extLst>
              <a:ext uri="{FF2B5EF4-FFF2-40B4-BE49-F238E27FC236}">
                <a16:creationId xmlns:a16="http://schemas.microsoft.com/office/drawing/2014/main" id="{738170B5-3ECC-493B-85FA-6905971AD1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503768" y="640856"/>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7" name="Straight Connector 16">
            <a:extLst>
              <a:ext uri="{FF2B5EF4-FFF2-40B4-BE49-F238E27FC236}">
                <a16:creationId xmlns:a16="http://schemas.microsoft.com/office/drawing/2014/main" id="{F8DD37B8-B6EA-49DC-90EF-F4E3594540A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618068" y="640855"/>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500F7FF8-41E5-4585-AFDC-54EA8B27575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0309708" y="640855"/>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AE2A71D-F8BA-4E4F-88A8-1F5FD5DF13D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618068" y="1286150"/>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36419753"/>
      </p:ext>
    </p:extLst>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B23ABE-B993-4CE4-9544-BB4124A6C661}"/>
              </a:ext>
            </a:extLst>
          </p:cNvPr>
          <p:cNvSpPr>
            <a:spLocks noGrp="1"/>
          </p:cNvSpPr>
          <p:nvPr>
            <p:ph type="ctrTitle"/>
          </p:nvPr>
        </p:nvSpPr>
        <p:spPr>
          <a:xfrm>
            <a:off x="952828" y="863705"/>
            <a:ext cx="10086321" cy="198857"/>
          </a:xfrm>
        </p:spPr>
        <p:txBody>
          <a:bodyPr>
            <a:normAutofit fontScale="90000"/>
          </a:bodyPr>
          <a:lstStyle/>
          <a:p>
            <a:r>
              <a:rPr lang="en-US">
                <a:solidFill>
                  <a:schemeClr val="bg1"/>
                </a:solidFill>
              </a:rPr>
              <a:t>DECYDUJĄCE NATARCIE</a:t>
            </a:r>
          </a:p>
        </p:txBody>
      </p:sp>
      <p:sp>
        <p:nvSpPr>
          <p:cNvPr id="3" name="Subtitle 2">
            <a:extLst>
              <a:ext uri="{FF2B5EF4-FFF2-40B4-BE49-F238E27FC236}">
                <a16:creationId xmlns:a16="http://schemas.microsoft.com/office/drawing/2014/main" id="{E080BAA9-C0EF-4F65-9BD7-DFCC28578316}"/>
              </a:ext>
            </a:extLst>
          </p:cNvPr>
          <p:cNvSpPr>
            <a:spLocks noGrp="1"/>
          </p:cNvSpPr>
          <p:nvPr>
            <p:ph type="subTitle" idx="1"/>
          </p:nvPr>
        </p:nvSpPr>
        <p:spPr>
          <a:xfrm>
            <a:off x="1486226" y="1801728"/>
            <a:ext cx="9222596" cy="3076576"/>
          </a:xfrm>
        </p:spPr>
        <p:txBody>
          <a:bodyPr vert="horz" lIns="91440" tIns="45720" rIns="91440" bIns="45720" rtlCol="0" anchor="t">
            <a:normAutofit fontScale="55000" lnSpcReduction="20000"/>
          </a:bodyPr>
          <a:lstStyle/>
          <a:p>
            <a:pPr algn="l"/>
            <a:r>
              <a:rPr lang="en-US" sz="2600" b="1" i="1">
                <a:latin typeface="Times New Roman"/>
                <a:ea typeface="+mn-lt"/>
                <a:cs typeface="+mn-lt"/>
              </a:rPr>
              <a:t>Żołnierze!</a:t>
            </a:r>
            <a:br>
              <a:rPr lang="en-US" sz="2600" b="1" i="1" dirty="0">
                <a:latin typeface="Times New Roman"/>
                <a:ea typeface="+mn-lt"/>
                <a:cs typeface="+mn-lt"/>
              </a:rPr>
            </a:br>
            <a:r>
              <a:rPr lang="en-US" sz="2600" b="1" i="1">
                <a:latin typeface="Times New Roman"/>
                <a:ea typeface="+mn-lt"/>
                <a:cs typeface="+mn-lt"/>
              </a:rPr>
              <a:t>Kochani moi Bracia i Dzieci. Nadeszła chwila bitwy. Długo czekaliśmy na tę chwilę odwetu i zemsty nad odwiecznym naszym wrogiem. Obok nas walczyć będą dywizje brytyjskie, amerykańskie, kanadyjskie, nowozelandzkie, walczyć będą Francuzi, Włosi oraz dywizje hinduskie. Zadanie, które nam przypadło, rozsławi na cały świat imię żołnierza polskiego. W chwilach tych będą z nami myśli i serca całego Narodu, podtrzymywać nas będą duchy poległych naszych towarzyszy broni. Niech lew mieszka w Waszym sercu.</a:t>
            </a:r>
            <a:br>
              <a:rPr lang="en-US" sz="2600" b="1" i="1" dirty="0">
                <a:latin typeface="Times New Roman"/>
                <a:ea typeface="+mn-lt"/>
                <a:cs typeface="+mn-lt"/>
              </a:rPr>
            </a:br>
            <a:r>
              <a:rPr lang="en-US" sz="2600" b="1" i="1">
                <a:latin typeface="Times New Roman"/>
                <a:ea typeface="+mn-lt"/>
                <a:cs typeface="+mn-lt"/>
              </a:rPr>
              <a:t>Żołnierze – za bandycką napaść Niemców na Polskę, za rozbiór Polski wraz z bolszewikami, za tysiące zrujnowanych miast i wsi, za morderstwa i katowanie setek tysięcy naszych sióstr i braci, za miliony wywiezionych Polaków jako niewolników do Niemiec, za niedolę i nieszczęście Kraju, za nasze cierpienia i tułaczkę – z wiarą w sprawiedliwość Opatrzności Boskiej idziemy naprzód ze świętym hasłem w sercach naszych Bóg, Honor i Ojczyzna.</a:t>
            </a:r>
            <a:endParaRPr lang="en-US" sz="2600" b="1" i="1">
              <a:latin typeface="Times New Roman"/>
            </a:endParaRPr>
          </a:p>
          <a:p>
            <a:endParaRPr lang="en-US" i="1" dirty="0">
              <a:ea typeface="+mn-lt"/>
              <a:cs typeface="+mn-lt"/>
            </a:endParaRPr>
          </a:p>
          <a:p>
            <a:pPr algn="l"/>
            <a:r>
              <a:rPr lang="en-US" sz="2900" b="1">
                <a:solidFill>
                  <a:schemeClr val="tx1"/>
                </a:solidFill>
                <a:ea typeface="+mn-lt"/>
                <a:cs typeface="+mn-lt"/>
              </a:rPr>
              <a:t>Generał dywizji Władysław Anders</a:t>
            </a:r>
            <a:endParaRPr lang="en-US" sz="2900" b="1">
              <a:solidFill>
                <a:schemeClr val="tx1"/>
              </a:solidFill>
            </a:endParaRPr>
          </a:p>
          <a:p>
            <a:endParaRPr lang="en-US" dirty="0"/>
          </a:p>
        </p:txBody>
      </p:sp>
      <p:pic>
        <p:nvPicPr>
          <p:cNvPr id="4" name="Picture 4">
            <a:extLst>
              <a:ext uri="{FF2B5EF4-FFF2-40B4-BE49-F238E27FC236}">
                <a16:creationId xmlns:a16="http://schemas.microsoft.com/office/drawing/2014/main" id="{ED66BA97-8B87-4DA7-9BF3-FE0651BD0661}"/>
              </a:ext>
            </a:extLst>
          </p:cNvPr>
          <p:cNvPicPr>
            <a:picLocks noChangeAspect="1"/>
          </p:cNvPicPr>
          <p:nvPr/>
        </p:nvPicPr>
        <p:blipFill>
          <a:blip r:embed="rId2"/>
          <a:stretch>
            <a:fillRect/>
          </a:stretch>
        </p:blipFill>
        <p:spPr>
          <a:xfrm>
            <a:off x="7365305" y="4139721"/>
            <a:ext cx="4736925" cy="2659953"/>
          </a:xfrm>
          <a:prstGeom prst="rect">
            <a:avLst/>
          </a:prstGeom>
        </p:spPr>
      </p:pic>
    </p:spTree>
    <p:extLst>
      <p:ext uri="{BB962C8B-B14F-4D97-AF65-F5344CB8AC3E}">
        <p14:creationId xmlns:p14="http://schemas.microsoft.com/office/powerpoint/2010/main" val="1371205248"/>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prestig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1"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1000" fill="hold"/>
                                        <p:tgtEl>
                                          <p:spTgt spid="3"/>
                                        </p:tgtEl>
                                        <p:attrNameLst>
                                          <p:attrName>ppt_w</p:attrName>
                                        </p:attrNameLst>
                                      </p:cBhvr>
                                      <p:tavLst>
                                        <p:tav tm="0">
                                          <p:val>
                                            <p:fltVal val="0"/>
                                          </p:val>
                                        </p:tav>
                                        <p:tav tm="100000">
                                          <p:val>
                                            <p:strVal val="#ppt_w"/>
                                          </p:val>
                                        </p:tav>
                                      </p:tavLst>
                                    </p:anim>
                                    <p:anim calcmode="lin" valueType="num">
                                      <p:cBhvr>
                                        <p:cTn id="14" dur="1000" fill="hold"/>
                                        <p:tgtEl>
                                          <p:spTgt spid="3"/>
                                        </p:tgtEl>
                                        <p:attrNameLst>
                                          <p:attrName>ppt_h</p:attrName>
                                        </p:attrNameLst>
                                      </p:cBhvr>
                                      <p:tavLst>
                                        <p:tav tm="0">
                                          <p:val>
                                            <p:fltVal val="0"/>
                                          </p:val>
                                        </p:tav>
                                        <p:tav tm="100000">
                                          <p:val>
                                            <p:strVal val="#ppt_h"/>
                                          </p:val>
                                        </p:tav>
                                      </p:tavLst>
                                    </p:anim>
                                    <p:anim calcmode="lin" valueType="num">
                                      <p:cBhvr>
                                        <p:cTn id="15" dur="1000" fill="hold"/>
                                        <p:tgtEl>
                                          <p:spTgt spid="3"/>
                                        </p:tgtEl>
                                        <p:attrNameLst>
                                          <p:attrName>style.rotation</p:attrName>
                                        </p:attrNameLst>
                                      </p:cBhvr>
                                      <p:tavLst>
                                        <p:tav tm="0">
                                          <p:val>
                                            <p:fltVal val="90"/>
                                          </p:val>
                                        </p:tav>
                                        <p:tav tm="100000">
                                          <p:val>
                                            <p:fltVal val="0"/>
                                          </p:val>
                                        </p:tav>
                                      </p:tavLst>
                                    </p:anim>
                                    <p:animEffect transition="in" filter="fade">
                                      <p:cBhvr>
                                        <p:cTn id="16"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7CE25351-B4C4-4F60-94BF-6DD90C280F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314A4D"/>
          </a:solidFill>
          <a:ln>
            <a:noFill/>
          </a:ln>
        </p:spPr>
        <p:style>
          <a:lnRef idx="2">
            <a:schemeClr val="accent1">
              <a:shade val="50000"/>
            </a:schemeClr>
          </a:lnRef>
          <a:fillRef idx="1002">
            <a:schemeClr val="lt2"/>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1F02B940-1F3E-4342-86C3-C7CA607454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66" y="0"/>
            <a:ext cx="6732997"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B3278D40-6AE3-4A20-A4E9-1B915FDF0A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91973" y="643464"/>
            <a:ext cx="4143830" cy="5566305"/>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18" name="Rectangle 17">
            <a:extLst>
              <a:ext uri="{FF2B5EF4-FFF2-40B4-BE49-F238E27FC236}">
                <a16:creationId xmlns:a16="http://schemas.microsoft.com/office/drawing/2014/main" id="{0A1FDA11-804E-4E6E-BFFB-F7C6F711CC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57364" y="806860"/>
            <a:ext cx="3813048" cy="5239512"/>
          </a:xfrm>
          <a:prstGeom prst="rect">
            <a:avLst/>
          </a:prstGeom>
          <a:noFill/>
          <a:ln w="6350" cap="sq" cmpd="sng" algn="ctr">
            <a:solidFill>
              <a:schemeClr val="tx1">
                <a:lumMod val="75000"/>
                <a:lumOff val="25000"/>
              </a:schemeClr>
            </a:solidFill>
            <a:prstDash val="solid"/>
            <a:miter lim="800000"/>
          </a:ln>
          <a:effectLst/>
        </p:spPr>
      </p:sp>
      <p:sp>
        <p:nvSpPr>
          <p:cNvPr id="3" name="Subtitle 2">
            <a:extLst>
              <a:ext uri="{FF2B5EF4-FFF2-40B4-BE49-F238E27FC236}">
                <a16:creationId xmlns:a16="http://schemas.microsoft.com/office/drawing/2014/main" id="{E080BAA9-C0EF-4F65-9BD7-DFCC28578316}"/>
              </a:ext>
            </a:extLst>
          </p:cNvPr>
          <p:cNvSpPr>
            <a:spLocks noGrp="1"/>
          </p:cNvSpPr>
          <p:nvPr>
            <p:ph type="subTitle" idx="1"/>
          </p:nvPr>
        </p:nvSpPr>
        <p:spPr>
          <a:xfrm>
            <a:off x="7393555" y="1378351"/>
            <a:ext cx="4136937" cy="5428523"/>
          </a:xfrm>
          <a:solidFill>
            <a:schemeClr val="bg1"/>
          </a:solidFill>
        </p:spPr>
        <p:txBody>
          <a:bodyPr vert="horz" lIns="91440" tIns="45720" rIns="91440" bIns="45720" rtlCol="0" anchor="t">
            <a:normAutofit/>
          </a:bodyPr>
          <a:lstStyle/>
          <a:p>
            <a:pPr algn="l">
              <a:lnSpc>
                <a:spcPct val="110000"/>
              </a:lnSpc>
              <a:spcAft>
                <a:spcPts val="600"/>
              </a:spcAft>
            </a:pPr>
            <a:r>
              <a:rPr lang="en-US" sz="1600" dirty="0">
                <a:latin typeface="RalewayRegular"/>
                <a:ea typeface="RalewayRegular"/>
                <a:cs typeface="RalewayRegular"/>
              </a:rPr>
              <a:t> </a:t>
            </a:r>
            <a:r>
              <a:rPr lang="en-US" sz="1600">
                <a:ea typeface="+mn-lt"/>
                <a:cs typeface="+mn-lt"/>
              </a:rPr>
              <a:t>Czwarta, decydująca bitwa, której rozpoczęcie zaplanowano na noc z 11 na 12 maja 1944 miała odmienny charakter. Natarcie zyskało kryptonim operacji ,,Honker". Przede wszystkim tym razem zaplanowano uderzenie na całym lewym skrzydle włoskiego frontu, od masywu Monte Cassino po wybrzeże Morza Tyrreńskiego. Od prawej miały nacierać oddziały amerykańskie, następnie Francuski Korpus Ekspedycyjny, potem oddziały indyjskie i brytyjskie, wreszcie II Korpus Polski, który nacierał na najtrudniejszym odcinku - jego zadaniem było uderzenie od</a:t>
            </a:r>
            <a:r>
              <a:rPr lang="en-US" sz="1600" dirty="0">
                <a:ea typeface="+mn-lt"/>
                <a:cs typeface="+mn-lt"/>
              </a:rPr>
              <a:t> </a:t>
            </a:r>
            <a:r>
              <a:rPr lang="en-US" sz="1600">
                <a:ea typeface="+mn-lt"/>
                <a:cs typeface="+mn-lt"/>
              </a:rPr>
              <a:t>północy na grzbiet górski łączący pozycje niemieckie z klasztorem Monte Cassino</a:t>
            </a:r>
            <a:r>
              <a:rPr lang="en-US" sz="500">
                <a:ea typeface="+mn-lt"/>
                <a:cs typeface="+mn-lt"/>
              </a:rPr>
              <a:t>.</a:t>
            </a:r>
            <a:endParaRPr lang="en-US" sz="500"/>
          </a:p>
        </p:txBody>
      </p:sp>
      <p:pic>
        <p:nvPicPr>
          <p:cNvPr id="6" name="Picture 4">
            <a:extLst>
              <a:ext uri="{FF2B5EF4-FFF2-40B4-BE49-F238E27FC236}">
                <a16:creationId xmlns:a16="http://schemas.microsoft.com/office/drawing/2014/main" id="{20D052A6-A452-4AAA-99F3-25666A6AD603}"/>
              </a:ext>
            </a:extLst>
          </p:cNvPr>
          <p:cNvPicPr>
            <a:picLocks noChangeAspect="1"/>
          </p:cNvPicPr>
          <p:nvPr/>
        </p:nvPicPr>
        <p:blipFill rotWithShape="1">
          <a:blip r:embed="rId2"/>
          <a:srcRect l="36357" r="36815"/>
          <a:stretch/>
        </p:blipFill>
        <p:spPr>
          <a:xfrm>
            <a:off x="-1864" y="10"/>
            <a:ext cx="3704747" cy="3383270"/>
          </a:xfrm>
          <a:prstGeom prst="rect">
            <a:avLst/>
          </a:prstGeom>
        </p:spPr>
      </p:pic>
      <p:pic>
        <p:nvPicPr>
          <p:cNvPr id="5" name="Picture 4">
            <a:extLst>
              <a:ext uri="{FF2B5EF4-FFF2-40B4-BE49-F238E27FC236}">
                <a16:creationId xmlns:a16="http://schemas.microsoft.com/office/drawing/2014/main" id="{7808EB54-2D53-4698-BBB2-48EEC0FBD828}"/>
              </a:ext>
            </a:extLst>
          </p:cNvPr>
          <p:cNvPicPr>
            <a:picLocks noChangeAspect="1"/>
          </p:cNvPicPr>
          <p:nvPr/>
        </p:nvPicPr>
        <p:blipFill rotWithShape="1">
          <a:blip r:embed="rId2"/>
          <a:srcRect l="39659" r="40116" b="-1"/>
          <a:stretch/>
        </p:blipFill>
        <p:spPr>
          <a:xfrm>
            <a:off x="3798461" y="-18382"/>
            <a:ext cx="2792840" cy="3383280"/>
          </a:xfrm>
          <a:prstGeom prst="rect">
            <a:avLst/>
          </a:prstGeom>
        </p:spPr>
      </p:pic>
      <p:sp>
        <p:nvSpPr>
          <p:cNvPr id="20" name="Rectangle 19">
            <a:extLst>
              <a:ext uri="{FF2B5EF4-FFF2-40B4-BE49-F238E27FC236}">
                <a16:creationId xmlns:a16="http://schemas.microsoft.com/office/drawing/2014/main" id="{F58E0BB1-09F5-4F43-84F2-37CD6C6036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503768" y="640856"/>
            <a:ext cx="1920240" cy="7315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22" name="Straight Connector 21">
            <a:extLst>
              <a:ext uri="{FF2B5EF4-FFF2-40B4-BE49-F238E27FC236}">
                <a16:creationId xmlns:a16="http://schemas.microsoft.com/office/drawing/2014/main" id="{E23955ED-8A3E-41D9-BF4F-69E2290C1EC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618068" y="640855"/>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34762D2B-379B-4D5A-A3F8-A76B27F45E7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0309708" y="640855"/>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3AF46179-2B68-4E50-AA70-03E3D908528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618068" y="1286150"/>
            <a:ext cx="1691640" cy="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pic>
        <p:nvPicPr>
          <p:cNvPr id="4" name="Picture 4">
            <a:extLst>
              <a:ext uri="{FF2B5EF4-FFF2-40B4-BE49-F238E27FC236}">
                <a16:creationId xmlns:a16="http://schemas.microsoft.com/office/drawing/2014/main" id="{DB615549-8D5A-4BFA-9438-B60F14902323}"/>
              </a:ext>
            </a:extLst>
          </p:cNvPr>
          <p:cNvPicPr>
            <a:picLocks noChangeAspect="1"/>
          </p:cNvPicPr>
          <p:nvPr/>
        </p:nvPicPr>
        <p:blipFill rotWithShape="1">
          <a:blip r:embed="rId2"/>
          <a:srcRect l="39673" r="40131" b="-1"/>
          <a:stretch/>
        </p:blipFill>
        <p:spPr>
          <a:xfrm>
            <a:off x="20" y="3474720"/>
            <a:ext cx="2788900" cy="3383280"/>
          </a:xfrm>
          <a:prstGeom prst="rect">
            <a:avLst/>
          </a:prstGeom>
        </p:spPr>
      </p:pic>
      <p:pic>
        <p:nvPicPr>
          <p:cNvPr id="7" name="Picture 4">
            <a:extLst>
              <a:ext uri="{FF2B5EF4-FFF2-40B4-BE49-F238E27FC236}">
                <a16:creationId xmlns:a16="http://schemas.microsoft.com/office/drawing/2014/main" id="{76053E92-DB05-4D9E-853C-F684DC565EC6}"/>
              </a:ext>
            </a:extLst>
          </p:cNvPr>
          <p:cNvPicPr>
            <a:picLocks noChangeAspect="1"/>
          </p:cNvPicPr>
          <p:nvPr/>
        </p:nvPicPr>
        <p:blipFill rotWithShape="1">
          <a:blip r:embed="rId2"/>
          <a:srcRect l="36357" r="36815" b="-1"/>
          <a:stretch/>
        </p:blipFill>
        <p:spPr>
          <a:xfrm>
            <a:off x="2928303" y="3422528"/>
            <a:ext cx="3704748" cy="3383280"/>
          </a:xfrm>
          <a:prstGeom prst="rect">
            <a:avLst/>
          </a:prstGeom>
        </p:spPr>
      </p:pic>
    </p:spTree>
    <p:extLst>
      <p:ext uri="{BB962C8B-B14F-4D97-AF65-F5344CB8AC3E}">
        <p14:creationId xmlns:p14="http://schemas.microsoft.com/office/powerpoint/2010/main" val="1556255530"/>
      </p:ext>
    </p:extLst>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p:tgtEl>
                                          <p:spTgt spid="3"/>
                                        </p:tgtEl>
                                        <p:attrNameLst>
                                          <p:attrName>ppt_y</p:attrName>
                                        </p:attrNameLst>
                                      </p:cBhvr>
                                      <p:tavLst>
                                        <p:tav tm="0">
                                          <p:val>
                                            <p:strVal val="#ppt_y+#ppt_h*1.125000"/>
                                          </p:val>
                                        </p:tav>
                                        <p:tav tm="100000">
                                          <p:val>
                                            <p:strVal val="#ppt_y"/>
                                          </p:val>
                                        </p:tav>
                                      </p:tavLst>
                                    </p:anim>
                                    <p:animEffect transition="in" filter="wipe(up)">
                                      <p:cBhvr>
                                        <p:cTn id="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66F8A2C-B8CF-4B20-9A73-2ADCF63027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solidFill>
            <a:schemeClr val="tx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0" name="Rectangle 9">
            <a:extLst>
              <a:ext uri="{FF2B5EF4-FFF2-40B4-BE49-F238E27FC236}">
                <a16:creationId xmlns:a16="http://schemas.microsoft.com/office/drawing/2014/main" id="{B5DD78E9-DE0D-47AF-A0DB-F475221E3D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2108" y="610955"/>
            <a:ext cx="10927784" cy="5636090"/>
          </a:xfrm>
          <a:prstGeom prst="rect">
            <a:avLst/>
          </a:prstGeom>
          <a:solidFill>
            <a:srgbClr val="FFFFFF"/>
          </a:solidFill>
          <a:ln w="6350" cap="flat" cmpd="sng" algn="ctr">
            <a:noFill/>
            <a:prstDash val="solid"/>
          </a:ln>
          <a:effectLst>
            <a:outerShdw blurRad="50800" algn="ctr" rotWithShape="0">
              <a:prstClr val="black">
                <a:alpha val="66000"/>
              </a:prstClr>
            </a:outerShdw>
            <a:softEdge rad="0"/>
          </a:effectLst>
        </p:spPr>
      </p:sp>
      <p:sp>
        <p:nvSpPr>
          <p:cNvPr id="12" name="Rectangle 11">
            <a:extLst>
              <a:ext uri="{FF2B5EF4-FFF2-40B4-BE49-F238E27FC236}">
                <a16:creationId xmlns:a16="http://schemas.microsoft.com/office/drawing/2014/main" id="{A118D329-2010-4A15-B57C-429FFAE35B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7052" y="777240"/>
            <a:ext cx="10597896" cy="5303520"/>
          </a:xfrm>
          <a:prstGeom prst="rect">
            <a:avLst/>
          </a:prstGeom>
          <a:solidFill>
            <a:schemeClr val="bg1">
              <a:lumMod val="85000"/>
              <a:lumOff val="15000"/>
            </a:schemeClr>
          </a:solidFill>
          <a:ln w="6350" cap="sq" cmpd="sng" algn="ctr">
            <a:solidFill>
              <a:schemeClr val="tx1"/>
            </a:solidFill>
            <a:prstDash val="solid"/>
            <a:miter lim="800000"/>
          </a:ln>
          <a:effectLst/>
        </p:spPr>
      </p:sp>
      <p:sp>
        <p:nvSpPr>
          <p:cNvPr id="2" name="Title 1">
            <a:extLst>
              <a:ext uri="{FF2B5EF4-FFF2-40B4-BE49-F238E27FC236}">
                <a16:creationId xmlns:a16="http://schemas.microsoft.com/office/drawing/2014/main" id="{98B23ABE-B993-4CE4-9544-BB4124A6C661}"/>
              </a:ext>
            </a:extLst>
          </p:cNvPr>
          <p:cNvSpPr>
            <a:spLocks noGrp="1"/>
          </p:cNvSpPr>
          <p:nvPr>
            <p:ph type="ctrTitle"/>
          </p:nvPr>
        </p:nvSpPr>
        <p:spPr>
          <a:xfrm>
            <a:off x="793794" y="-42433"/>
            <a:ext cx="8559223" cy="773801"/>
          </a:xfrm>
        </p:spPr>
        <p:txBody>
          <a:bodyPr anchor="ctr">
            <a:normAutofit fontScale="90000"/>
          </a:bodyPr>
          <a:lstStyle/>
          <a:p>
            <a:pPr algn="r"/>
            <a:r>
              <a:rPr lang="en-US" sz="5400">
                <a:solidFill>
                  <a:schemeClr val="bg1"/>
                </a:solidFill>
              </a:rPr>
              <a:t>P</a:t>
            </a:r>
            <a:r>
              <a:rPr lang="en-US" sz="4000">
                <a:solidFill>
                  <a:schemeClr val="bg1"/>
                </a:solidFill>
              </a:rPr>
              <a:t>OLSKA FLAGA NA MONTE CASSINO</a:t>
            </a:r>
          </a:p>
        </p:txBody>
      </p:sp>
      <p:sp>
        <p:nvSpPr>
          <p:cNvPr id="3" name="Subtitle 2">
            <a:extLst>
              <a:ext uri="{FF2B5EF4-FFF2-40B4-BE49-F238E27FC236}">
                <a16:creationId xmlns:a16="http://schemas.microsoft.com/office/drawing/2014/main" id="{E080BAA9-C0EF-4F65-9BD7-DFCC28578316}"/>
              </a:ext>
            </a:extLst>
          </p:cNvPr>
          <p:cNvSpPr>
            <a:spLocks noGrp="1"/>
          </p:cNvSpPr>
          <p:nvPr>
            <p:ph type="subTitle" idx="1"/>
          </p:nvPr>
        </p:nvSpPr>
        <p:spPr>
          <a:xfrm>
            <a:off x="571606" y="615184"/>
            <a:ext cx="10946811" cy="5627633"/>
          </a:xfrm>
          <a:solidFill>
            <a:schemeClr val="tx1"/>
          </a:solidFill>
          <a:ln w="57150">
            <a:solidFill>
              <a:schemeClr val="bg1"/>
            </a:solidFill>
          </a:ln>
        </p:spPr>
        <p:txBody>
          <a:bodyPr anchor="ctr">
            <a:normAutofit/>
          </a:bodyPr>
          <a:lstStyle/>
          <a:p>
            <a:pPr algn="l"/>
            <a:r>
              <a:rPr lang="en-US" sz="2000">
                <a:solidFill>
                  <a:schemeClr val="bg1"/>
                </a:solidFill>
                <a:ea typeface="+mn-lt"/>
                <a:cs typeface="+mn-lt"/>
              </a:rPr>
              <a:t>Najbardziej zacięte walki toczyły się na prawym skrzydle II Korpusu o grzbiet zwany "Widmo". Obrona niemiecka opierała się na niewielkich schronach z bronią maszynową, przesłoniętych gęstymi polami minowymi i osłanianymi ogniem moździerzy oraz artylerii.Ten najtrudniejszy odcinek ataku gen. Anders wybrał świadomie, pragnąc, by to zadanie wykonali Polacy. Miała być to także demonstracja polityczna wobec rozwoju wydarzeń. Zwłaszcza oskarżeń Polskich Sił Zbrojnych o bezczynność, zwłaszcza po Lenino. Tymczasem prowadzone w dolinie uderzenie brytyjskie i hinduskie przyniosło pewne powodzenie, choć za cenę wielkich strat. Największe sukcesy odnosili Francuzi, którzy złamali opór prawego skrzydła niemieckiego. Po okupionych dużymi stratami i wielokrotnie powtarzanymi szturmami udało się trwale wedrzeć na ”Widmo”. W nocy z 17 na 18 maja Niemcy - a raczej to, co zostało z obrońców wzgórza - rozpoczęli odwrót z Cassino, klasztoru i ”Widma”. Rankiem 18 maja opanowano większość celów, a około godziny 10 patrol 12. Pułku Ułanów Podolskich zatknął na ruinach klasztoru biało-czerwoną flagę. W południe odegrano hejnał mariacki.</a:t>
            </a:r>
            <a:endParaRPr lang="en-US">
              <a:solidFill>
                <a:schemeClr val="bg1"/>
              </a:solidFill>
            </a:endParaRPr>
          </a:p>
          <a:p>
            <a:pPr algn="l"/>
            <a:endParaRPr lang="en-US" sz="2000" dirty="0">
              <a:solidFill>
                <a:schemeClr val="bg1"/>
              </a:solidFill>
            </a:endParaRPr>
          </a:p>
        </p:txBody>
      </p:sp>
      <p:cxnSp>
        <p:nvCxnSpPr>
          <p:cNvPr id="14" name="Straight Connector 13">
            <a:extLst>
              <a:ext uri="{FF2B5EF4-FFF2-40B4-BE49-F238E27FC236}">
                <a16:creationId xmlns:a16="http://schemas.microsoft.com/office/drawing/2014/main" id="{994262BC-EE98-4BD6-82DB-4955E8DCC29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129872" y="2057401"/>
            <a:ext cx="0" cy="274320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5446924"/>
      </p:ext>
    </p:extLst>
  </p:cSld>
  <p:clrMapOvr>
    <a:overrideClrMapping bg1="dk1" tx1="lt1" bg2="dk2" tx2="lt2" accent1="accent1" accent2="accent2" accent3="accent3" accent4="accent4" accent5="accent5" accent6="accent6" hlink="hlink" folHlink="folHlink"/>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xit" presetSubtype="32" fill="hold" grpId="0" nodeType="clickEffect">
                                  <p:stCondLst>
                                    <p:cond delay="0"/>
                                  </p:stCondLst>
                                  <p:childTnLst>
                                    <p:animEffect transition="out" filter="box(out)">
                                      <p:cBhvr>
                                        <p:cTn id="6" dur="2000"/>
                                        <p:tgtEl>
                                          <p:spTgt spid="2"/>
                                        </p:tgtEl>
                                      </p:cBhvr>
                                    </p:animEffect>
                                    <p:set>
                                      <p:cBhvr>
                                        <p:cTn id="7" dur="1" fill="hold">
                                          <p:stCondLst>
                                            <p:cond delay="19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5">
            <a:extLst>
              <a:ext uri="{FF2B5EF4-FFF2-40B4-BE49-F238E27FC236}">
                <a16:creationId xmlns:a16="http://schemas.microsoft.com/office/drawing/2014/main" id="{D8EC8520-A709-40A2-9B33-0B8676FCFB5A}"/>
              </a:ext>
            </a:extLst>
          </p:cNvPr>
          <p:cNvPicPr>
            <a:picLocks noChangeAspect="1"/>
          </p:cNvPicPr>
          <p:nvPr/>
        </p:nvPicPr>
        <p:blipFill rotWithShape="1">
          <a:blip r:embed="rId2"/>
          <a:srcRect l="6594" r="10886"/>
          <a:stretch/>
        </p:blipFill>
        <p:spPr>
          <a:xfrm>
            <a:off x="4646383" y="10"/>
            <a:ext cx="7545616" cy="6857990"/>
          </a:xfrm>
          <a:prstGeom prst="rect">
            <a:avLst/>
          </a:prstGeom>
        </p:spPr>
      </p:pic>
      <p:sp>
        <p:nvSpPr>
          <p:cNvPr id="47" name="Rectangle 46">
            <a:extLst>
              <a:ext uri="{FF2B5EF4-FFF2-40B4-BE49-F238E27FC236}">
                <a16:creationId xmlns:a16="http://schemas.microsoft.com/office/drawing/2014/main" id="{2644B391-9BFE-445C-A9EC-F544BB85FB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62210" cy="6858000"/>
          </a:xfrm>
          <a:prstGeom prst="rect">
            <a:avLst/>
          </a:prstGeom>
          <a:solidFill>
            <a:schemeClr val="bg1">
              <a:lumMod val="75000"/>
              <a:lumOff val="25000"/>
            </a:schemeClr>
          </a:solidFill>
          <a:ln w="6350" cap="sq" cmpd="sng" algn="ctr">
            <a:noFill/>
            <a:prstDash val="solid"/>
            <a:miter lim="800000"/>
          </a:ln>
          <a:effectLst/>
        </p:spPr>
      </p:sp>
      <p:sp>
        <p:nvSpPr>
          <p:cNvPr id="49" name="Rectangle 48">
            <a:extLst>
              <a:ext uri="{FF2B5EF4-FFF2-40B4-BE49-F238E27FC236}">
                <a16:creationId xmlns:a16="http://schemas.microsoft.com/office/drawing/2014/main" id="{80F26E69-87D9-4655-AE7B-280A87AA3C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3977" y="164592"/>
            <a:ext cx="4334256" cy="6528816"/>
          </a:xfrm>
          <a:prstGeom prst="rect">
            <a:avLst/>
          </a:prstGeom>
          <a:noFill/>
          <a:ln w="6350" cap="sq" cmpd="sng" algn="ctr">
            <a:solidFill>
              <a:schemeClr val="tx1"/>
            </a:solidFill>
            <a:prstDash val="solid"/>
            <a:miter lim="800000"/>
          </a:ln>
          <a:effectLst>
            <a:softEdge rad="0"/>
          </a:effectLst>
        </p:spPr>
      </p:sp>
      <p:sp>
        <p:nvSpPr>
          <p:cNvPr id="2" name="Title 1">
            <a:extLst>
              <a:ext uri="{FF2B5EF4-FFF2-40B4-BE49-F238E27FC236}">
                <a16:creationId xmlns:a16="http://schemas.microsoft.com/office/drawing/2014/main" id="{DBAA0AEF-D05A-4570-8765-6D9175AFBE0F}"/>
              </a:ext>
            </a:extLst>
          </p:cNvPr>
          <p:cNvSpPr>
            <a:spLocks noGrp="1"/>
          </p:cNvSpPr>
          <p:nvPr>
            <p:ph type="ctrTitle"/>
          </p:nvPr>
        </p:nvSpPr>
        <p:spPr>
          <a:xfrm>
            <a:off x="362141" y="-1143968"/>
            <a:ext cx="3770914" cy="3341700"/>
          </a:xfrm>
        </p:spPr>
        <p:txBody>
          <a:bodyPr>
            <a:normAutofit/>
          </a:bodyPr>
          <a:lstStyle/>
          <a:p>
            <a:r>
              <a:rPr lang="en-US" sz="3600">
                <a:solidFill>
                  <a:schemeClr val="tx1"/>
                </a:solidFill>
              </a:rPr>
              <a:t>BILANS  WALK</a:t>
            </a:r>
          </a:p>
        </p:txBody>
      </p:sp>
      <p:sp>
        <p:nvSpPr>
          <p:cNvPr id="3" name="Subtitle 2">
            <a:extLst>
              <a:ext uri="{FF2B5EF4-FFF2-40B4-BE49-F238E27FC236}">
                <a16:creationId xmlns:a16="http://schemas.microsoft.com/office/drawing/2014/main" id="{08A528FB-1483-44DA-8C94-3584C140465C}"/>
              </a:ext>
            </a:extLst>
          </p:cNvPr>
          <p:cNvSpPr>
            <a:spLocks noGrp="1"/>
          </p:cNvSpPr>
          <p:nvPr>
            <p:ph type="subTitle" idx="1"/>
          </p:nvPr>
        </p:nvSpPr>
        <p:spPr>
          <a:xfrm>
            <a:off x="288148" y="775340"/>
            <a:ext cx="4075476" cy="5615972"/>
          </a:xfrm>
        </p:spPr>
        <p:txBody>
          <a:bodyPr vert="horz" lIns="91440" tIns="45720" rIns="91440" bIns="45720" rtlCol="0" anchor="t">
            <a:normAutofit fontScale="85000" lnSpcReduction="10000"/>
          </a:bodyPr>
          <a:lstStyle/>
          <a:p>
            <a:r>
              <a:rPr lang="en-US">
                <a:ea typeface="+mn-lt"/>
                <a:cs typeface="+mn-lt"/>
              </a:rPr>
              <a:t>W walkach zginęło 924 Polaków, a 3000 zostało rannych. Oznaczało to utratę ponad 30% atakujących sił. Podobnie ciężkie straty ponieśli nacierający w dolinie Brytyjczycy i Hindusi, co pokazuje skuteczność niemieckiego oporu. Należy pamiętać, że siły obrońców były znacznie mniej liczne od atakujących.</a:t>
            </a:r>
            <a:endParaRPr lang="en-US"/>
          </a:p>
          <a:p>
            <a:r>
              <a:rPr lang="en-US">
                <a:ea typeface="+mn-lt"/>
                <a:cs typeface="+mn-lt"/>
              </a:rPr>
              <a:t>Faktem jest, że Niemcy pod Monte Cassino nie zostali rozbici - przeciwnie, zdołali wycofać się i stawić skuteczny opór w północnej części kraju na Linii Gotów. Rzym opanowano 4 czerwca 1944 i byłby to wielki propagandowy sukces, gdyby dwa dni później nie wylądowano w Normandii. Od chwili rozpoczęcia walk we Francji front włoski stał się pobocznym teatrem działań wojennych.</a:t>
            </a:r>
            <a:endParaRPr lang="en-US"/>
          </a:p>
          <a:p>
            <a:endParaRPr lang="en-US" dirty="0">
              <a:solidFill>
                <a:schemeClr val="tx1"/>
              </a:solidFill>
            </a:endParaRPr>
          </a:p>
        </p:txBody>
      </p:sp>
    </p:spTree>
    <p:extLst>
      <p:ext uri="{BB962C8B-B14F-4D97-AF65-F5344CB8AC3E}">
        <p14:creationId xmlns:p14="http://schemas.microsoft.com/office/powerpoint/2010/main" val="255763954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9631AE6-15D6-4069-979F-4594E75EA7B4}"/>
              </a:ext>
            </a:extLst>
          </p:cNvPr>
          <p:cNvPicPr>
            <a:picLocks noChangeAspect="1"/>
          </p:cNvPicPr>
          <p:nvPr/>
        </p:nvPicPr>
        <p:blipFill rotWithShape="1">
          <a:blip r:embed="rId2">
            <a:alphaModFix/>
          </a:blip>
          <a:srcRect/>
          <a:stretch/>
        </p:blipFill>
        <p:spPr>
          <a:xfrm>
            <a:off x="-1" y="10"/>
            <a:ext cx="12192000" cy="6857988"/>
          </a:xfrm>
          <a:prstGeom prst="rect">
            <a:avLst/>
          </a:prstGeom>
        </p:spPr>
      </p:pic>
      <p:sp>
        <p:nvSpPr>
          <p:cNvPr id="10" name="Rectangle 9">
            <a:extLst>
              <a:ext uri="{FF2B5EF4-FFF2-40B4-BE49-F238E27FC236}">
                <a16:creationId xmlns:a16="http://schemas.microsoft.com/office/drawing/2014/main" id="{87FD26E4-041F-4EF2-B92D-6034C0F85C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937549"/>
            <a:ext cx="12191999" cy="5058137"/>
          </a:xfrm>
          <a:prstGeom prst="rect">
            <a:avLst/>
          </a:prstGeom>
          <a:gradFill flip="none" rotWithShape="1">
            <a:gsLst>
              <a:gs pos="50000">
                <a:schemeClr val="bg1">
                  <a:alpha val="30000"/>
                </a:schemeClr>
              </a:gs>
              <a:gs pos="80000">
                <a:schemeClr val="bg1">
                  <a:alpha val="15000"/>
                </a:schemeClr>
              </a:gs>
              <a:gs pos="0">
                <a:schemeClr val="bg1">
                  <a:alpha val="0"/>
                </a:schemeClr>
              </a:gs>
              <a:gs pos="20000">
                <a:schemeClr val="bg1">
                  <a:alpha val="15000"/>
                </a:schemeClr>
              </a:gs>
              <a:gs pos="100000">
                <a:schemeClr val="bg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a:extLst>
              <a:ext uri="{FF2B5EF4-FFF2-40B4-BE49-F238E27FC236}">
                <a16:creationId xmlns:a16="http://schemas.microsoft.com/office/drawing/2014/main" id="{4DA0F939-F2CC-427B-A0AD-ED4D907C922C}"/>
              </a:ext>
            </a:extLst>
          </p:cNvPr>
          <p:cNvSpPr>
            <a:spLocks noGrp="1"/>
          </p:cNvSpPr>
          <p:nvPr>
            <p:ph type="subTitle" idx="1"/>
          </p:nvPr>
        </p:nvSpPr>
        <p:spPr>
          <a:xfrm>
            <a:off x="167013" y="134870"/>
            <a:ext cx="10386164" cy="943222"/>
          </a:xfrm>
        </p:spPr>
        <p:txBody>
          <a:bodyPr vert="horz" lIns="91440" tIns="45720" rIns="91440" bIns="45720" rtlCol="0" anchor="t">
            <a:noAutofit/>
          </a:bodyPr>
          <a:lstStyle/>
          <a:p>
            <a:r>
              <a:rPr lang="en-US" sz="1900" dirty="0">
                <a:solidFill>
                  <a:schemeClr val="bg1"/>
                </a:solidFill>
                <a:ea typeface="+mn-lt"/>
                <a:cs typeface="+mn-lt"/>
              </a:rPr>
              <a:t>Bitwa kosztowała życie łącznie około 70 tysięcy żołnierzy wszystkich walczących nacji. Przez wielu była ona uważana za najtrudniejszą bitwę prowadzoną przez Aliantów Zachodnich, ze względu na zaciekły i długotrwały opór niemieckich elitarnych dywizji. Mimo tak krwawej ofiary przełamanie frontu pozwoliło na kontynuowanie ofensywy i oczyszczenie do połowy roku 1945 Włoch z resztek wojsk niemieckich. W ten sposób też wydatnie </a:t>
            </a:r>
            <a:r>
              <a:rPr lang="en-US" sz="1900">
                <a:solidFill>
                  <a:schemeClr val="bg1"/>
                </a:solidFill>
                <a:ea typeface="+mn-lt"/>
                <a:cs typeface="+mn-lt"/>
              </a:rPr>
              <a:t>przyśpieszyło to koniec wojny w Europie. Wydarzenia spod Monte Cassino na zawsze zapisały się w kartach historii świata, a zwłaszcza II wojny światowej.</a:t>
            </a:r>
            <a:endParaRPr lang="en-US" sz="1900">
              <a:solidFill>
                <a:schemeClr val="bg1"/>
              </a:solidFill>
            </a:endParaRPr>
          </a:p>
          <a:p>
            <a:endParaRPr lang="en-US" dirty="0"/>
          </a:p>
        </p:txBody>
      </p:sp>
    </p:spTree>
    <p:extLst>
      <p:ext uri="{BB962C8B-B14F-4D97-AF65-F5344CB8AC3E}">
        <p14:creationId xmlns:p14="http://schemas.microsoft.com/office/powerpoint/2010/main" val="323346323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5="http://schemas.microsoft.com/office/powerpoint/2012/main" Requires="p15">
      <p:transition xmlns:p14="http://schemas.microsoft.com/office/powerpoint/2010/main" spd="slow" p14:dur="2000">
        <p15:prstTrans prst="wind"/>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grpId="0" nodeType="clickEffect">
                                  <p:stCondLst>
                                    <p:cond delay="0"/>
                                  </p:stCondLst>
                                  <p:childTnLst>
                                    <p:animScale>
                                      <p:cBhvr>
                                        <p:cTn id="6" dur="2000" fill="hold"/>
                                        <p:tgtEl>
                                          <p:spTgt spid="3"/>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E66BF7D6-7F9F-4627-A81D-028208EAA286}"/>
              </a:ext>
            </a:extLst>
          </p:cNvPr>
          <p:cNvPicPr>
            <a:picLocks noChangeAspect="1"/>
          </p:cNvPicPr>
          <p:nvPr/>
        </p:nvPicPr>
        <p:blipFill rotWithShape="1">
          <a:blip r:embed="rId2"/>
          <a:srcRect t="20383" r="-1" b="13723"/>
          <a:stretch/>
        </p:blipFill>
        <p:spPr>
          <a:xfrm>
            <a:off x="4604630" y="10"/>
            <a:ext cx="7587370" cy="6857990"/>
          </a:xfrm>
          <a:prstGeom prst="rect">
            <a:avLst/>
          </a:prstGeom>
        </p:spPr>
      </p:pic>
      <p:sp>
        <p:nvSpPr>
          <p:cNvPr id="9" name="Rectangle 8">
            <a:extLst>
              <a:ext uri="{FF2B5EF4-FFF2-40B4-BE49-F238E27FC236}">
                <a16:creationId xmlns:a16="http://schemas.microsoft.com/office/drawing/2014/main" id="{2644B391-9BFE-445C-A9EC-F544BB85FB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62210" cy="6858000"/>
          </a:xfrm>
          <a:prstGeom prst="rect">
            <a:avLst/>
          </a:prstGeom>
          <a:solidFill>
            <a:schemeClr val="bg1">
              <a:lumMod val="75000"/>
              <a:lumOff val="25000"/>
            </a:schemeClr>
          </a:solidFill>
          <a:ln w="6350" cap="sq" cmpd="sng" algn="ctr">
            <a:noFill/>
            <a:prstDash val="solid"/>
            <a:miter lim="800000"/>
          </a:ln>
          <a:effectLst/>
        </p:spPr>
      </p:sp>
      <p:sp>
        <p:nvSpPr>
          <p:cNvPr id="11" name="Rectangle 10">
            <a:extLst>
              <a:ext uri="{FF2B5EF4-FFF2-40B4-BE49-F238E27FC236}">
                <a16:creationId xmlns:a16="http://schemas.microsoft.com/office/drawing/2014/main" id="{80F26E69-87D9-4655-AE7B-280A87AA3C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3977" y="164592"/>
            <a:ext cx="4334256" cy="6528816"/>
          </a:xfrm>
          <a:prstGeom prst="rect">
            <a:avLst/>
          </a:prstGeom>
          <a:noFill/>
          <a:ln w="6350" cap="sq" cmpd="sng" algn="ctr">
            <a:solidFill>
              <a:schemeClr val="tx1"/>
            </a:solidFill>
            <a:prstDash val="solid"/>
            <a:miter lim="800000"/>
          </a:ln>
          <a:effectLst>
            <a:softEdge rad="0"/>
          </a:effectLst>
        </p:spPr>
      </p:sp>
      <p:sp>
        <p:nvSpPr>
          <p:cNvPr id="2" name="Title 1">
            <a:extLst>
              <a:ext uri="{FF2B5EF4-FFF2-40B4-BE49-F238E27FC236}">
                <a16:creationId xmlns:a16="http://schemas.microsoft.com/office/drawing/2014/main" id="{98B23ABE-B993-4CE4-9544-BB4124A6C661}"/>
              </a:ext>
            </a:extLst>
          </p:cNvPr>
          <p:cNvSpPr>
            <a:spLocks noGrp="1"/>
          </p:cNvSpPr>
          <p:nvPr>
            <p:ph type="ctrTitle"/>
          </p:nvPr>
        </p:nvSpPr>
        <p:spPr>
          <a:xfrm>
            <a:off x="372579" y="265211"/>
            <a:ext cx="3917051" cy="2078659"/>
          </a:xfrm>
          <a:solidFill>
            <a:schemeClr val="bg1"/>
          </a:solidFill>
        </p:spPr>
        <p:txBody>
          <a:bodyPr>
            <a:normAutofit/>
          </a:bodyPr>
          <a:lstStyle/>
          <a:p>
            <a:r>
              <a:rPr lang="en-US" sz="3600" b="1">
                <a:solidFill>
                  <a:schemeClr val="tx1"/>
                </a:solidFill>
              </a:rPr>
              <a:t>WOJTEK - MIŚ WALCZĄCY W POLSKIEJ ARMII</a:t>
            </a:r>
          </a:p>
        </p:txBody>
      </p:sp>
      <p:sp>
        <p:nvSpPr>
          <p:cNvPr id="3" name="Subtitle 2">
            <a:extLst>
              <a:ext uri="{FF2B5EF4-FFF2-40B4-BE49-F238E27FC236}">
                <a16:creationId xmlns:a16="http://schemas.microsoft.com/office/drawing/2014/main" id="{E080BAA9-C0EF-4F65-9BD7-DFCC28578316}"/>
              </a:ext>
            </a:extLst>
          </p:cNvPr>
          <p:cNvSpPr>
            <a:spLocks noGrp="1"/>
          </p:cNvSpPr>
          <p:nvPr>
            <p:ph type="subTitle" idx="1"/>
          </p:nvPr>
        </p:nvSpPr>
        <p:spPr>
          <a:xfrm>
            <a:off x="162887" y="2455914"/>
            <a:ext cx="4336436" cy="4238110"/>
          </a:xfrm>
        </p:spPr>
        <p:txBody>
          <a:bodyPr vert="horz" lIns="91440" tIns="45720" rIns="91440" bIns="45720" rtlCol="0" anchor="t">
            <a:noAutofit/>
          </a:bodyPr>
          <a:lstStyle/>
          <a:p>
            <a:pPr algn="l"/>
            <a:r>
              <a:rPr lang="en-US" sz="1400">
                <a:latin typeface="Times New Roman"/>
                <a:cs typeface="Times New Roman"/>
              </a:rPr>
              <a:t>W kwietniu 1941 r. żołnierze należacy do 22 Kampanii Zaopatrywania Altylerii za konserwę wołową, tabliczkę czekolady, garść pieniędzy oraz szwajcarski nóż oficerski małego niedźwiadka brunatnego od napotkanego perskiego chłopca. </a:t>
            </a:r>
            <a:r>
              <a:rPr lang="en-US" sz="1400">
                <a:latin typeface="Times New Roman"/>
                <a:ea typeface="+mn-lt"/>
                <a:cs typeface="+mn-lt"/>
              </a:rPr>
              <a:t>Żołnierze czule zaopiekowali się zwierzakiem, odkarmili go i wychowali. Początkowo Wojtek, jak pieszczotliwie nazwano misia, miał trudności z </a:t>
            </a:r>
            <a:r>
              <a:rPr lang="en-US" sz="1400" err="1">
                <a:latin typeface="Times New Roman"/>
                <a:ea typeface="+mn-lt"/>
                <a:cs typeface="+mn-lt"/>
              </a:rPr>
              <a:t>przyjmowanie</a:t>
            </a:r>
            <a:r>
              <a:rPr lang="en-US" sz="1400">
                <a:latin typeface="Times New Roman"/>
                <a:ea typeface="+mn-lt"/>
                <a:cs typeface="+mn-lt"/>
              </a:rPr>
              <a:t> </a:t>
            </a:r>
            <a:r>
              <a:rPr lang="en-US" sz="1400" err="1">
                <a:latin typeface="Times New Roman"/>
                <a:ea typeface="+mn-lt"/>
                <a:cs typeface="+mn-lt"/>
              </a:rPr>
              <a:t>pokarmu</a:t>
            </a:r>
            <a:r>
              <a:rPr lang="en-US" sz="1400">
                <a:latin typeface="Times New Roman"/>
                <a:ea typeface="+mn-lt"/>
                <a:cs typeface="+mn-lt"/>
              </a:rPr>
              <a:t>, </a:t>
            </a:r>
            <a:r>
              <a:rPr lang="en-US" sz="1400" err="1">
                <a:latin typeface="Times New Roman"/>
                <a:ea typeface="+mn-lt"/>
                <a:cs typeface="+mn-lt"/>
              </a:rPr>
              <a:t>wobec</a:t>
            </a:r>
            <a:r>
              <a:rPr lang="en-US" sz="1400">
                <a:latin typeface="Times New Roman"/>
                <a:ea typeface="+mn-lt"/>
                <a:cs typeface="+mn-lt"/>
              </a:rPr>
              <a:t> </a:t>
            </a:r>
            <a:r>
              <a:rPr lang="en-US" sz="1400" err="1">
                <a:latin typeface="Times New Roman"/>
                <a:ea typeface="+mn-lt"/>
                <a:cs typeface="+mn-lt"/>
              </a:rPr>
              <a:t>czego</a:t>
            </a:r>
            <a:r>
              <a:rPr lang="en-US" sz="1400">
                <a:latin typeface="Times New Roman"/>
                <a:ea typeface="+mn-lt"/>
                <a:cs typeface="+mn-lt"/>
              </a:rPr>
              <a:t> </a:t>
            </a:r>
            <a:r>
              <a:rPr lang="en-US" sz="1400" err="1">
                <a:latin typeface="Times New Roman"/>
                <a:ea typeface="+mn-lt"/>
                <a:cs typeface="+mn-lt"/>
              </a:rPr>
              <a:t>karmiono</a:t>
            </a:r>
            <a:r>
              <a:rPr lang="en-US" sz="1400">
                <a:latin typeface="Times New Roman"/>
                <a:ea typeface="+mn-lt"/>
                <a:cs typeface="+mn-lt"/>
              </a:rPr>
              <a:t> go </a:t>
            </a:r>
            <a:r>
              <a:rPr lang="en-US" sz="1400" err="1">
                <a:latin typeface="Times New Roman"/>
                <a:ea typeface="+mn-lt"/>
                <a:cs typeface="+mn-lt"/>
              </a:rPr>
              <a:t>improwizowanym</a:t>
            </a:r>
            <a:r>
              <a:rPr lang="en-US" sz="1400">
                <a:latin typeface="Times New Roman"/>
                <a:ea typeface="+mn-lt"/>
                <a:cs typeface="+mn-lt"/>
              </a:rPr>
              <a:t> </a:t>
            </a:r>
            <a:r>
              <a:rPr lang="en-US" sz="1400" err="1">
                <a:latin typeface="Times New Roman"/>
                <a:ea typeface="+mn-lt"/>
                <a:cs typeface="+mn-lt"/>
              </a:rPr>
              <a:t>smoczkiem</a:t>
            </a:r>
            <a:r>
              <a:rPr lang="en-US" sz="1400">
                <a:latin typeface="Times New Roman"/>
                <a:ea typeface="+mn-lt"/>
                <a:cs typeface="+mn-lt"/>
              </a:rPr>
              <a:t> </a:t>
            </a:r>
            <a:r>
              <a:rPr lang="en-US" sz="1400" err="1">
                <a:latin typeface="Times New Roman"/>
                <a:ea typeface="+mn-lt"/>
                <a:cs typeface="+mn-lt"/>
              </a:rPr>
              <a:t>przytwierdzonym</a:t>
            </a:r>
            <a:r>
              <a:rPr lang="en-US" sz="1400">
                <a:latin typeface="Times New Roman"/>
                <a:ea typeface="+mn-lt"/>
                <a:cs typeface="+mn-lt"/>
              </a:rPr>
              <a:t> do... </a:t>
            </a:r>
            <a:r>
              <a:rPr lang="en-US" sz="1400" err="1">
                <a:latin typeface="Times New Roman"/>
                <a:ea typeface="+mn-lt"/>
                <a:cs typeface="+mn-lt"/>
              </a:rPr>
              <a:t>butelki</a:t>
            </a:r>
            <a:r>
              <a:rPr lang="en-US" sz="1400">
                <a:latin typeface="Times New Roman"/>
                <a:ea typeface="+mn-lt"/>
                <a:cs typeface="+mn-lt"/>
              </a:rPr>
              <a:t> po </a:t>
            </a:r>
            <a:r>
              <a:rPr lang="en-US" sz="1400" err="1">
                <a:latin typeface="Times New Roman"/>
                <a:ea typeface="+mn-lt"/>
                <a:cs typeface="+mn-lt"/>
              </a:rPr>
              <a:t>wódce</a:t>
            </a:r>
            <a:r>
              <a:rPr lang="en-US" sz="1400">
                <a:latin typeface="Times New Roman"/>
                <a:ea typeface="+mn-lt"/>
                <a:cs typeface="+mn-lt"/>
              </a:rPr>
              <a:t>. W </a:t>
            </a:r>
            <a:r>
              <a:rPr lang="en-US" sz="1400" err="1">
                <a:latin typeface="Times New Roman"/>
                <a:ea typeface="+mn-lt"/>
                <a:cs typeface="+mn-lt"/>
              </a:rPr>
              <a:t>butelce</a:t>
            </a:r>
            <a:r>
              <a:rPr lang="en-US" sz="1400">
                <a:latin typeface="Times New Roman"/>
                <a:ea typeface="+mn-lt"/>
                <a:cs typeface="+mn-lt"/>
              </a:rPr>
              <a:t> </a:t>
            </a:r>
            <a:r>
              <a:rPr lang="en-US" sz="1400" err="1">
                <a:latin typeface="Times New Roman"/>
                <a:ea typeface="+mn-lt"/>
                <a:cs typeface="+mn-lt"/>
              </a:rPr>
              <a:t>znajdowało</a:t>
            </a:r>
            <a:r>
              <a:rPr lang="en-US" sz="1400">
                <a:latin typeface="Times New Roman"/>
                <a:ea typeface="+mn-lt"/>
                <a:cs typeface="+mn-lt"/>
              </a:rPr>
              <a:t> </a:t>
            </a:r>
            <a:r>
              <a:rPr lang="en-US" sz="1400" err="1">
                <a:latin typeface="Times New Roman"/>
                <a:ea typeface="+mn-lt"/>
                <a:cs typeface="+mn-lt"/>
              </a:rPr>
              <a:t>się</a:t>
            </a:r>
            <a:r>
              <a:rPr lang="en-US" sz="1400">
                <a:latin typeface="Times New Roman"/>
                <a:ea typeface="+mn-lt"/>
                <a:cs typeface="+mn-lt"/>
              </a:rPr>
              <a:t> </a:t>
            </a:r>
            <a:r>
              <a:rPr lang="en-US" sz="1400" err="1">
                <a:latin typeface="Times New Roman"/>
                <a:ea typeface="+mn-lt"/>
                <a:cs typeface="+mn-lt"/>
              </a:rPr>
              <a:t>oczywiście</a:t>
            </a:r>
            <a:r>
              <a:rPr lang="en-US" sz="1400">
                <a:latin typeface="Times New Roman"/>
                <a:ea typeface="+mn-lt"/>
                <a:cs typeface="+mn-lt"/>
              </a:rPr>
              <a:t> </a:t>
            </a:r>
            <a:r>
              <a:rPr lang="en-US" sz="1400" err="1">
                <a:latin typeface="Times New Roman"/>
                <a:ea typeface="+mn-lt"/>
                <a:cs typeface="+mn-lt"/>
              </a:rPr>
              <a:t>mleko</a:t>
            </a:r>
            <a:r>
              <a:rPr lang="en-US" sz="1400">
                <a:latin typeface="Times New Roman"/>
                <a:ea typeface="+mn-lt"/>
                <a:cs typeface="+mn-lt"/>
              </a:rPr>
              <a:t>. </a:t>
            </a:r>
            <a:r>
              <a:rPr lang="en-US" sz="1600">
                <a:latin typeface="Times New Roman"/>
                <a:cs typeface="Times New Roman"/>
              </a:rPr>
              <a:t>Wojtek </a:t>
            </a:r>
            <a:r>
              <a:rPr lang="en-US" sz="1600" err="1">
                <a:latin typeface="Times New Roman"/>
                <a:cs typeface="Times New Roman"/>
              </a:rPr>
              <a:t>przeszedł</a:t>
            </a:r>
            <a:r>
              <a:rPr lang="en-US" sz="1600">
                <a:latin typeface="Times New Roman"/>
                <a:cs typeface="Times New Roman"/>
              </a:rPr>
              <a:t> z 2 KP </a:t>
            </a:r>
            <a:r>
              <a:rPr lang="en-US" sz="1600" err="1">
                <a:latin typeface="Times New Roman"/>
                <a:cs typeface="Times New Roman"/>
              </a:rPr>
              <a:t>cały</a:t>
            </a:r>
            <a:r>
              <a:rPr lang="en-US" sz="1600">
                <a:latin typeface="Times New Roman"/>
                <a:cs typeface="Times New Roman"/>
              </a:rPr>
              <a:t> </a:t>
            </a:r>
            <a:r>
              <a:rPr lang="en-US" sz="1600" err="1">
                <a:latin typeface="Times New Roman"/>
                <a:cs typeface="Times New Roman"/>
              </a:rPr>
              <a:t>szlak</a:t>
            </a:r>
            <a:r>
              <a:rPr lang="en-US" sz="1600">
                <a:latin typeface="Times New Roman"/>
                <a:cs typeface="Times New Roman"/>
              </a:rPr>
              <a:t> </a:t>
            </a:r>
            <a:r>
              <a:rPr lang="en-US" sz="1600" err="1">
                <a:latin typeface="Times New Roman"/>
                <a:cs typeface="Times New Roman"/>
              </a:rPr>
              <a:t>bojowy</a:t>
            </a:r>
            <a:r>
              <a:rPr lang="en-US" sz="1600">
                <a:latin typeface="Times New Roman"/>
                <a:cs typeface="Times New Roman"/>
              </a:rPr>
              <a:t>, </a:t>
            </a:r>
            <a:r>
              <a:rPr lang="en-US" sz="1600" err="1">
                <a:latin typeface="Times New Roman"/>
                <a:cs typeface="Times New Roman"/>
              </a:rPr>
              <a:t>brał</a:t>
            </a:r>
            <a:r>
              <a:rPr lang="en-US" sz="1600">
                <a:latin typeface="Times New Roman"/>
                <a:cs typeface="Times New Roman"/>
              </a:rPr>
              <a:t> </a:t>
            </a:r>
            <a:r>
              <a:rPr lang="en-US" sz="1600" err="1">
                <a:latin typeface="Times New Roman"/>
                <a:cs typeface="Times New Roman"/>
              </a:rPr>
              <a:t>udział</a:t>
            </a:r>
            <a:r>
              <a:rPr lang="en-US" sz="1600">
                <a:latin typeface="Times New Roman"/>
                <a:cs typeface="Times New Roman"/>
              </a:rPr>
              <a:t> w </a:t>
            </a:r>
            <a:r>
              <a:rPr lang="en-US" sz="1600" err="1">
                <a:latin typeface="Times New Roman"/>
                <a:cs typeface="Times New Roman"/>
              </a:rPr>
              <a:t>bitwie</a:t>
            </a:r>
            <a:r>
              <a:rPr lang="en-US" sz="1600">
                <a:latin typeface="Times New Roman"/>
                <a:cs typeface="Times New Roman"/>
              </a:rPr>
              <a:t> pod Monte Cassino </a:t>
            </a:r>
            <a:r>
              <a:rPr lang="en-US" sz="1600" err="1">
                <a:latin typeface="Times New Roman"/>
                <a:cs typeface="Times New Roman"/>
              </a:rPr>
              <a:t>gdzie</a:t>
            </a:r>
            <a:r>
              <a:rPr lang="en-US" sz="1600">
                <a:latin typeface="Times New Roman"/>
                <a:cs typeface="Times New Roman"/>
              </a:rPr>
              <a:t> </a:t>
            </a:r>
            <a:r>
              <a:rPr lang="en-US" sz="1600" err="1">
                <a:latin typeface="Times New Roman"/>
                <a:cs typeface="Times New Roman"/>
              </a:rPr>
              <a:t>nosił</a:t>
            </a:r>
            <a:r>
              <a:rPr lang="en-US" sz="1600">
                <a:latin typeface="Times New Roman"/>
                <a:cs typeface="Times New Roman"/>
              </a:rPr>
              <a:t> </a:t>
            </a:r>
            <a:r>
              <a:rPr lang="en-US" sz="1600" err="1">
                <a:latin typeface="Times New Roman"/>
                <a:cs typeface="Times New Roman"/>
              </a:rPr>
              <a:t>skrzynie</a:t>
            </a:r>
            <a:r>
              <a:rPr lang="en-US" sz="1600">
                <a:latin typeface="Times New Roman"/>
                <a:cs typeface="Times New Roman"/>
              </a:rPr>
              <a:t> z </a:t>
            </a:r>
            <a:r>
              <a:rPr lang="en-US" sz="1600" err="1">
                <a:latin typeface="Times New Roman"/>
                <a:cs typeface="Times New Roman"/>
              </a:rPr>
              <a:t>amunicją</a:t>
            </a:r>
            <a:r>
              <a:rPr lang="en-US" sz="1600">
                <a:latin typeface="Times New Roman"/>
                <a:cs typeface="Times New Roman"/>
              </a:rPr>
              <a:t>...</a:t>
            </a:r>
          </a:p>
          <a:p>
            <a:pPr algn="l"/>
            <a:endParaRPr lang="en-US" sz="1600">
              <a:latin typeface="Times New Roman"/>
              <a:cs typeface="Times New Roman"/>
            </a:endParaRPr>
          </a:p>
          <a:p>
            <a:endParaRPr lang="en-US">
              <a:solidFill>
                <a:schemeClr val="tx1"/>
              </a:solidFill>
            </a:endParaRPr>
          </a:p>
        </p:txBody>
      </p:sp>
      <p:pic>
        <p:nvPicPr>
          <p:cNvPr id="5" name="Picture 5">
            <a:extLst>
              <a:ext uri="{FF2B5EF4-FFF2-40B4-BE49-F238E27FC236}">
                <a16:creationId xmlns:a16="http://schemas.microsoft.com/office/drawing/2014/main" id="{180ABCEE-4B17-4860-AE4D-0029DB8F4CB6}"/>
              </a:ext>
            </a:extLst>
          </p:cNvPr>
          <p:cNvPicPr>
            <a:picLocks noChangeAspect="1"/>
          </p:cNvPicPr>
          <p:nvPr/>
        </p:nvPicPr>
        <p:blipFill>
          <a:blip r:embed="rId3"/>
          <a:stretch>
            <a:fillRect/>
          </a:stretch>
        </p:blipFill>
        <p:spPr>
          <a:xfrm>
            <a:off x="4661770" y="3382851"/>
            <a:ext cx="2440488" cy="3432571"/>
          </a:xfrm>
          <a:prstGeom prst="rect">
            <a:avLst/>
          </a:prstGeom>
        </p:spPr>
      </p:pic>
    </p:spTree>
    <p:extLst>
      <p:ext uri="{BB962C8B-B14F-4D97-AF65-F5344CB8AC3E}">
        <p14:creationId xmlns:p14="http://schemas.microsoft.com/office/powerpoint/2010/main" val="2846613308"/>
      </p:ext>
    </p:extLst>
  </p:cSld>
  <p:clrMapOvr>
    <a:overrideClrMapping bg1="dk1" tx1="lt1" bg2="dk2" tx2="lt2" accent1="accent1" accent2="accent2" accent3="accent3" accent4="accent4" accent5="accent5" accent6="accent6" hlink="hlink" folHlink="folHlink"/>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1E94681D-2A4C-4A8D-B9B5-31D440D032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FB65ABA3-820C-4D75-9437-9EFA1ADFE1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11722608" cy="6382512"/>
          </a:xfrm>
          <a:prstGeom prst="rect">
            <a:avLst/>
          </a:prstGeom>
          <a:solidFill>
            <a:schemeClr val="bg1">
              <a:lumMod val="75000"/>
              <a:alpha val="60000"/>
            </a:schemeClr>
          </a:solidFill>
          <a:ln w="6350" cap="flat" cmpd="sng" algn="ctr">
            <a:noFill/>
            <a:prstDash val="solid"/>
          </a:ln>
          <a:effectLst>
            <a:softEdge rad="0"/>
          </a:effectLst>
        </p:spPr>
      </p:sp>
      <p:sp>
        <p:nvSpPr>
          <p:cNvPr id="20" name="Rectangle 19">
            <a:extLst>
              <a:ext uri="{FF2B5EF4-FFF2-40B4-BE49-F238E27FC236}">
                <a16:creationId xmlns:a16="http://schemas.microsoft.com/office/drawing/2014/main" id="{036BF2FB-90D8-48DB-BD34-D040CDCFF2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856" y="374904"/>
            <a:ext cx="11448288" cy="6108192"/>
          </a:xfrm>
          <a:prstGeom prst="rect">
            <a:avLst/>
          </a:prstGeom>
          <a:noFill/>
          <a:ln w="6350" cap="sq" cmpd="sng" algn="ctr">
            <a:solidFill>
              <a:schemeClr val="tx1">
                <a:lumMod val="85000"/>
                <a:lumOff val="15000"/>
              </a:schemeClr>
            </a:solidFill>
            <a:prstDash val="solid"/>
            <a:miter lim="800000"/>
          </a:ln>
          <a:effectLst/>
        </p:spPr>
      </p:sp>
      <p:sp>
        <p:nvSpPr>
          <p:cNvPr id="22" name="Rectangle 21">
            <a:extLst>
              <a:ext uri="{FF2B5EF4-FFF2-40B4-BE49-F238E27FC236}">
                <a16:creationId xmlns:a16="http://schemas.microsoft.com/office/drawing/2014/main" id="{B6EE7E08-B389-43E5-B019-1B0A8ACBBD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1"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a:extLst>
              <a:ext uri="{FF2B5EF4-FFF2-40B4-BE49-F238E27FC236}">
                <a16:creationId xmlns:a16="http://schemas.microsoft.com/office/drawing/2014/main" id="{9F7AE0AD-C8DF-43BA-A789-2622925F9433}"/>
              </a:ext>
            </a:extLst>
          </p:cNvPr>
          <p:cNvPicPr>
            <a:picLocks noChangeAspect="1"/>
          </p:cNvPicPr>
          <p:nvPr/>
        </p:nvPicPr>
        <p:blipFill rotWithShape="1">
          <a:blip r:embed="rId2"/>
          <a:srcRect l="17632" r="17584"/>
          <a:stretch/>
        </p:blipFill>
        <p:spPr>
          <a:xfrm>
            <a:off x="20" y="10"/>
            <a:ext cx="6392647" cy="6857990"/>
          </a:xfrm>
          <a:prstGeom prst="rect">
            <a:avLst/>
          </a:prstGeom>
        </p:spPr>
      </p:pic>
      <p:sp>
        <p:nvSpPr>
          <p:cNvPr id="24" name="Rectangle 23">
            <a:extLst>
              <a:ext uri="{FF2B5EF4-FFF2-40B4-BE49-F238E27FC236}">
                <a16:creationId xmlns:a16="http://schemas.microsoft.com/office/drawing/2014/main" id="{E60D94A5-8A09-4BAB-8F7C-69BC34C54D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21267" y="255102"/>
            <a:ext cx="5342133" cy="6361598"/>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7A1AE32B-3A6E-4C5E-8FEB-73861B9A26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69100" y="393365"/>
            <a:ext cx="5018211" cy="6035547"/>
          </a:xfrm>
          <a:prstGeom prst="rect">
            <a:avLst/>
          </a:prstGeom>
          <a:no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8B23ABE-B993-4CE4-9544-BB4124A6C661}"/>
              </a:ext>
            </a:extLst>
          </p:cNvPr>
          <p:cNvSpPr>
            <a:spLocks noGrp="1"/>
          </p:cNvSpPr>
          <p:nvPr>
            <p:ph type="ctrTitle"/>
          </p:nvPr>
        </p:nvSpPr>
        <p:spPr>
          <a:xfrm>
            <a:off x="18192" y="-234228"/>
            <a:ext cx="4472921" cy="1371600"/>
          </a:xfrm>
        </p:spPr>
        <p:txBody>
          <a:bodyPr vert="horz" lIns="91440" tIns="45720" rIns="91440" bIns="45720" rtlCol="0" anchor="ctr">
            <a:normAutofit/>
          </a:bodyPr>
          <a:lstStyle/>
          <a:p>
            <a:pPr algn="l">
              <a:lnSpc>
                <a:spcPct val="90000"/>
              </a:lnSpc>
            </a:pPr>
            <a:r>
              <a:rPr lang="en-US" sz="3700" u="sng" spc="0"/>
              <a:t>UPAMIĘTNIENIE </a:t>
            </a:r>
          </a:p>
        </p:txBody>
      </p:sp>
      <p:sp>
        <p:nvSpPr>
          <p:cNvPr id="3" name="Subtitle 2">
            <a:extLst>
              <a:ext uri="{FF2B5EF4-FFF2-40B4-BE49-F238E27FC236}">
                <a16:creationId xmlns:a16="http://schemas.microsoft.com/office/drawing/2014/main" id="{E080BAA9-C0EF-4F65-9BD7-DFCC28578316}"/>
              </a:ext>
            </a:extLst>
          </p:cNvPr>
          <p:cNvSpPr>
            <a:spLocks noGrp="1"/>
          </p:cNvSpPr>
          <p:nvPr>
            <p:ph type="subTitle" idx="1"/>
          </p:nvPr>
        </p:nvSpPr>
        <p:spPr>
          <a:xfrm>
            <a:off x="6855315" y="485175"/>
            <a:ext cx="4786072" cy="5852577"/>
          </a:xfrm>
        </p:spPr>
        <p:txBody>
          <a:bodyPr vert="horz" lIns="91440" tIns="45720" rIns="91440" bIns="45720" rtlCol="0" anchor="t">
            <a:normAutofit lnSpcReduction="10000"/>
          </a:bodyPr>
          <a:lstStyle/>
          <a:p>
            <a:pPr algn="l">
              <a:lnSpc>
                <a:spcPct val="90000"/>
              </a:lnSpc>
              <a:spcAft>
                <a:spcPts val="600"/>
              </a:spcAft>
            </a:pPr>
            <a:r>
              <a:rPr lang="en-US" sz="2000" err="1">
                <a:solidFill>
                  <a:schemeClr val="tx1"/>
                </a:solidFill>
              </a:rPr>
              <a:t>Cmentarz</a:t>
            </a:r>
            <a:r>
              <a:rPr lang="en-US" sz="2000" dirty="0">
                <a:solidFill>
                  <a:schemeClr val="tx1"/>
                </a:solidFill>
              </a:rPr>
              <a:t> </a:t>
            </a:r>
            <a:r>
              <a:rPr lang="en-US" sz="2000" err="1">
                <a:solidFill>
                  <a:schemeClr val="tx1"/>
                </a:solidFill>
              </a:rPr>
              <a:t>żołnierzy</a:t>
            </a:r>
            <a:r>
              <a:rPr lang="en-US" sz="2000">
                <a:solidFill>
                  <a:schemeClr val="tx1"/>
                </a:solidFill>
              </a:rPr>
              <a:t> 2 </a:t>
            </a:r>
            <a:r>
              <a:rPr lang="en-US" sz="2000" err="1">
                <a:solidFill>
                  <a:schemeClr val="tx1"/>
                </a:solidFill>
              </a:rPr>
              <a:t>Korpusu</a:t>
            </a:r>
            <a:r>
              <a:rPr lang="en-US" sz="2000">
                <a:solidFill>
                  <a:schemeClr val="tx1"/>
                </a:solidFill>
              </a:rPr>
              <a:t> pod Monte Cassino jest dziś jednym z najważniejszych miejsc pamięci narodowej. Polacy nie zapominają o poległych pod Cassino żołnierzach, znicze są zawsze palone, setki krzyży ozdobiono różańcami. Cmentarz polskich żołnierzy ozdabiają wykute w kamieniu sentencje „Przechodniu powiedz Polsce, żeśmy polegli wierni w jej służbie” oraz „Za naszą i waszą wolność my żołnierze polscy oddaliśmy Bogu ducha, ciało ziemi włoskiej, a serca Polsce”</a:t>
            </a:r>
            <a:endParaRPr lang="en-US" sz="2000" b="1">
              <a:solidFill>
                <a:schemeClr val="tx1"/>
              </a:solidFill>
            </a:endParaRPr>
          </a:p>
          <a:p>
            <a:pPr indent="-182880" algn="l">
              <a:lnSpc>
                <a:spcPct val="90000"/>
              </a:lnSpc>
              <a:spcAft>
                <a:spcPts val="600"/>
              </a:spcAft>
              <a:buFont typeface="Garamond" pitchFamily="18" charset="0"/>
              <a:buChar char="◦"/>
            </a:pPr>
            <a:endParaRPr lang="en-US" sz="1400">
              <a:solidFill>
                <a:schemeClr val="tx1"/>
              </a:solidFill>
            </a:endParaRPr>
          </a:p>
          <a:p>
            <a:pPr algn="l">
              <a:lnSpc>
                <a:spcPct val="90000"/>
              </a:lnSpc>
              <a:spcAft>
                <a:spcPts val="600"/>
              </a:spcAft>
            </a:pPr>
            <a:endParaRPr lang="en-US" sz="1600" i="1" dirty="0">
              <a:solidFill>
                <a:schemeClr val="tx1"/>
              </a:solidFill>
            </a:endParaRPr>
          </a:p>
          <a:p>
            <a:pPr algn="r">
              <a:lnSpc>
                <a:spcPct val="90000"/>
              </a:lnSpc>
              <a:spcAft>
                <a:spcPts val="600"/>
              </a:spcAft>
            </a:pPr>
            <a:r>
              <a:rPr lang="en-US" sz="1700" i="1">
                <a:solidFill>
                  <a:schemeClr val="tx1"/>
                </a:solidFill>
              </a:rPr>
              <a:t>,,Żołnierze 2 </a:t>
            </a:r>
            <a:r>
              <a:rPr lang="en-US" sz="1700" i="1" err="1">
                <a:solidFill>
                  <a:schemeClr val="tx1"/>
                </a:solidFill>
              </a:rPr>
              <a:t>Polskiego</a:t>
            </a:r>
            <a:r>
              <a:rPr lang="en-US" sz="1700" i="1" dirty="0">
                <a:solidFill>
                  <a:schemeClr val="tx1"/>
                </a:solidFill>
              </a:rPr>
              <a:t> </a:t>
            </a:r>
            <a:r>
              <a:rPr lang="en-US" sz="1700" i="1" err="1">
                <a:solidFill>
                  <a:schemeClr val="tx1"/>
                </a:solidFill>
              </a:rPr>
              <a:t>Korpusu</a:t>
            </a:r>
            <a:r>
              <a:rPr lang="en-US" sz="1700" i="1">
                <a:solidFill>
                  <a:schemeClr val="tx1"/>
                </a:solidFill>
              </a:rPr>
              <a:t>! </a:t>
            </a:r>
            <a:r>
              <a:rPr lang="en-US" sz="1700" i="1" err="1">
                <a:solidFill>
                  <a:schemeClr val="tx1"/>
                </a:solidFill>
              </a:rPr>
              <a:t>Jeżeliby</a:t>
            </a:r>
            <a:r>
              <a:rPr lang="en-US" sz="1700" i="1" dirty="0">
                <a:solidFill>
                  <a:schemeClr val="tx1"/>
                </a:solidFill>
              </a:rPr>
              <a:t> </a:t>
            </a:r>
            <a:r>
              <a:rPr lang="en-US" sz="1700" i="1">
                <a:solidFill>
                  <a:schemeClr val="tx1"/>
                </a:solidFill>
              </a:rPr>
              <a:t>mi </a:t>
            </a:r>
            <a:r>
              <a:rPr lang="en-US" sz="1700" i="1" err="1">
                <a:solidFill>
                  <a:schemeClr val="tx1"/>
                </a:solidFill>
              </a:rPr>
              <a:t>dano</a:t>
            </a:r>
            <a:r>
              <a:rPr lang="en-US" sz="1700" i="1" dirty="0">
                <a:solidFill>
                  <a:schemeClr val="tx1"/>
                </a:solidFill>
              </a:rPr>
              <a:t> </a:t>
            </a:r>
            <a:r>
              <a:rPr lang="en-US" sz="1700" i="1">
                <a:solidFill>
                  <a:schemeClr val="tx1"/>
                </a:solidFill>
              </a:rPr>
              <a:t>do </a:t>
            </a:r>
            <a:r>
              <a:rPr lang="en-US" sz="1700" i="1" err="1">
                <a:solidFill>
                  <a:schemeClr val="tx1"/>
                </a:solidFill>
              </a:rPr>
              <a:t>wyboru</a:t>
            </a:r>
            <a:r>
              <a:rPr lang="en-US" sz="1700" i="1" dirty="0">
                <a:solidFill>
                  <a:schemeClr val="tx1"/>
                </a:solidFill>
              </a:rPr>
              <a:t> </a:t>
            </a:r>
            <a:r>
              <a:rPr lang="en-US" sz="1700" i="1" err="1">
                <a:solidFill>
                  <a:schemeClr val="tx1"/>
                </a:solidFill>
              </a:rPr>
              <a:t>między</a:t>
            </a:r>
            <a:r>
              <a:rPr lang="en-US" sz="1700" i="1" dirty="0">
                <a:solidFill>
                  <a:schemeClr val="tx1"/>
                </a:solidFill>
              </a:rPr>
              <a:t> </a:t>
            </a:r>
            <a:r>
              <a:rPr lang="en-US" sz="1700" i="1" err="1">
                <a:solidFill>
                  <a:schemeClr val="tx1"/>
                </a:solidFill>
              </a:rPr>
              <a:t>którymikolwiek</a:t>
            </a:r>
            <a:r>
              <a:rPr lang="en-US" sz="1700" i="1" dirty="0">
                <a:solidFill>
                  <a:schemeClr val="tx1"/>
                </a:solidFill>
              </a:rPr>
              <a:t> </a:t>
            </a:r>
            <a:r>
              <a:rPr lang="en-US" sz="1700" i="1" err="1">
                <a:solidFill>
                  <a:schemeClr val="tx1"/>
                </a:solidFill>
              </a:rPr>
              <a:t>żołnierzami</a:t>
            </a:r>
            <a:r>
              <a:rPr lang="en-US" sz="1700" i="1">
                <a:solidFill>
                  <a:schemeClr val="tx1"/>
                </a:solidFill>
              </a:rPr>
              <a:t>, </a:t>
            </a:r>
            <a:r>
              <a:rPr lang="en-US" sz="1700" i="1" err="1">
                <a:solidFill>
                  <a:schemeClr val="tx1"/>
                </a:solidFill>
              </a:rPr>
              <a:t>których</a:t>
            </a:r>
            <a:r>
              <a:rPr lang="en-US" sz="1700" i="1" dirty="0">
                <a:solidFill>
                  <a:schemeClr val="tx1"/>
                </a:solidFill>
              </a:rPr>
              <a:t> </a:t>
            </a:r>
            <a:r>
              <a:rPr lang="en-US" sz="1700" i="1" err="1">
                <a:solidFill>
                  <a:schemeClr val="tx1"/>
                </a:solidFill>
              </a:rPr>
              <a:t>bym</a:t>
            </a:r>
            <a:r>
              <a:rPr lang="en-US" sz="1700" i="1" dirty="0">
                <a:solidFill>
                  <a:schemeClr val="tx1"/>
                </a:solidFill>
              </a:rPr>
              <a:t> </a:t>
            </a:r>
            <a:r>
              <a:rPr lang="en-US" sz="1700" i="1" err="1">
                <a:solidFill>
                  <a:schemeClr val="tx1"/>
                </a:solidFill>
              </a:rPr>
              <a:t>chciał</a:t>
            </a:r>
            <a:r>
              <a:rPr lang="en-US" sz="1700" i="1" dirty="0">
                <a:solidFill>
                  <a:schemeClr val="tx1"/>
                </a:solidFill>
              </a:rPr>
              <a:t> </a:t>
            </a:r>
            <a:r>
              <a:rPr lang="en-US" sz="1700" i="1" err="1">
                <a:solidFill>
                  <a:schemeClr val="tx1"/>
                </a:solidFill>
              </a:rPr>
              <a:t>mieć</a:t>
            </a:r>
            <a:r>
              <a:rPr lang="en-US" sz="1700" i="1">
                <a:solidFill>
                  <a:schemeClr val="tx1"/>
                </a:solidFill>
              </a:rPr>
              <a:t> pod </a:t>
            </a:r>
            <a:r>
              <a:rPr lang="en-US" sz="1700" i="1" err="1">
                <a:solidFill>
                  <a:schemeClr val="tx1"/>
                </a:solidFill>
              </a:rPr>
              <a:t>swoim</a:t>
            </a:r>
            <a:r>
              <a:rPr lang="en-US" sz="1700" i="1" dirty="0">
                <a:solidFill>
                  <a:schemeClr val="tx1"/>
                </a:solidFill>
              </a:rPr>
              <a:t> </a:t>
            </a:r>
            <a:r>
              <a:rPr lang="en-US" sz="1700" i="1" err="1">
                <a:solidFill>
                  <a:schemeClr val="tx1"/>
                </a:solidFill>
              </a:rPr>
              <a:t>dowództwem</a:t>
            </a:r>
            <a:r>
              <a:rPr lang="en-US" sz="1700" i="1">
                <a:solidFill>
                  <a:schemeClr val="tx1"/>
                </a:solidFill>
              </a:rPr>
              <a:t>, </a:t>
            </a:r>
            <a:r>
              <a:rPr lang="en-US" sz="1700" i="1" err="1">
                <a:solidFill>
                  <a:schemeClr val="tx1"/>
                </a:solidFill>
              </a:rPr>
              <a:t>wybrałbym</a:t>
            </a:r>
            <a:r>
              <a:rPr lang="en-US" sz="1700" i="1">
                <a:solidFill>
                  <a:schemeClr val="tx1"/>
                </a:solidFill>
              </a:rPr>
              <a:t> Was – </a:t>
            </a:r>
            <a:r>
              <a:rPr lang="en-US" sz="1700" i="1" err="1">
                <a:solidFill>
                  <a:schemeClr val="tx1"/>
                </a:solidFill>
              </a:rPr>
              <a:t>Polaków</a:t>
            </a:r>
            <a:r>
              <a:rPr lang="en-US" sz="1700" i="1">
                <a:solidFill>
                  <a:schemeClr val="tx1"/>
                </a:solidFill>
              </a:rPr>
              <a:t>.''</a:t>
            </a:r>
            <a:endParaRPr lang="en-US" sz="1700" dirty="0">
              <a:solidFill>
                <a:schemeClr val="tx1"/>
              </a:solidFill>
            </a:endParaRPr>
          </a:p>
          <a:p>
            <a:pPr algn="r">
              <a:lnSpc>
                <a:spcPct val="90000"/>
              </a:lnSpc>
              <a:spcAft>
                <a:spcPts val="600"/>
              </a:spcAft>
            </a:pPr>
            <a:r>
              <a:rPr lang="en-US" sz="1700" i="1">
                <a:solidFill>
                  <a:schemeClr val="tx1"/>
                </a:solidFill>
              </a:rPr>
              <a:t>-Harold Alexander</a:t>
            </a:r>
            <a:endParaRPr lang="en-US" sz="1700" i="1" dirty="0">
              <a:solidFill>
                <a:schemeClr val="tx1"/>
              </a:solidFill>
            </a:endParaRPr>
          </a:p>
          <a:p>
            <a:pPr indent="-182880" algn="r">
              <a:lnSpc>
                <a:spcPct val="90000"/>
              </a:lnSpc>
              <a:spcAft>
                <a:spcPts val="600"/>
              </a:spcAft>
              <a:buFont typeface="Garamond" pitchFamily="18" charset="0"/>
              <a:buChar char="◦"/>
            </a:pPr>
            <a:endParaRPr lang="en-US" sz="1700" dirty="0">
              <a:solidFill>
                <a:schemeClr val="tx1"/>
              </a:solidFill>
            </a:endParaRPr>
          </a:p>
        </p:txBody>
      </p:sp>
    </p:spTree>
    <p:extLst>
      <p:ext uri="{BB962C8B-B14F-4D97-AF65-F5344CB8AC3E}">
        <p14:creationId xmlns:p14="http://schemas.microsoft.com/office/powerpoint/2010/main" val="1232463932"/>
      </p:ext>
    </p:extLst>
  </p:cSld>
  <p:clrMapOvr>
    <a:masterClrMapping/>
  </p:clrMapOvr>
  <mc:AlternateContent xmlns:mc="http://schemas.openxmlformats.org/markup-compatibility/2006">
    <mc:Choice xmlns:p14="http://schemas.microsoft.com/office/powerpoint/2010/main" Requires="p14">
      <p:transition spd="slow" p14:dur="2500">
        <p:checker/>
      </p:transition>
    </mc:Choice>
    <mc:Fallback>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p:tgtEl>
                                          <p:spTgt spid="3"/>
                                        </p:tgtEl>
                                        <p:attrNameLst>
                                          <p:attrName>ppt_y</p:attrName>
                                        </p:attrNameLst>
                                      </p:cBhvr>
                                      <p:tavLst>
                                        <p:tav tm="0">
                                          <p:val>
                                            <p:strVal val="#ppt_y+#ppt_h*1.125000"/>
                                          </p:val>
                                        </p:tav>
                                        <p:tav tm="100000">
                                          <p:val>
                                            <p:strVal val="#ppt_y"/>
                                          </p:val>
                                        </p:tav>
                                      </p:tavLst>
                                    </p:anim>
                                    <p:animEffect transition="in" filter="wipe(up)">
                                      <p:cBhvr>
                                        <p:cTn id="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1042F76C-7B71-4B4F-B4EE-985D6821A771}"/>
              </a:ext>
            </a:extLst>
          </p:cNvPr>
          <p:cNvPicPr>
            <a:picLocks noChangeAspect="1"/>
          </p:cNvPicPr>
          <p:nvPr/>
        </p:nvPicPr>
        <p:blipFill rotWithShape="1">
          <a:blip r:embed="rId2"/>
          <a:srcRect t="12451"/>
          <a:stretch/>
        </p:blipFill>
        <p:spPr>
          <a:xfrm>
            <a:off x="20" y="10"/>
            <a:ext cx="12191979" cy="6857990"/>
          </a:xfrm>
          <a:prstGeom prst="rect">
            <a:avLst/>
          </a:prstGeom>
        </p:spPr>
      </p:pic>
      <p:sp>
        <p:nvSpPr>
          <p:cNvPr id="6" name="Rectangle 8">
            <a:extLst>
              <a:ext uri="{FF2B5EF4-FFF2-40B4-BE49-F238E27FC236}">
                <a16:creationId xmlns:a16="http://schemas.microsoft.com/office/drawing/2014/main" id="{2644B391-9BFE-445C-A9EC-F544BB85FB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62210" cy="6858000"/>
          </a:xfrm>
          <a:prstGeom prst="rect">
            <a:avLst/>
          </a:prstGeom>
          <a:solidFill>
            <a:schemeClr val="bg1">
              <a:alpha val="30000"/>
            </a:schemeClr>
          </a:solidFill>
          <a:ln w="6350" cap="sq" cmpd="sng" algn="ctr">
            <a:noFill/>
            <a:prstDash val="solid"/>
            <a:miter lim="800000"/>
          </a:ln>
          <a:effectLst/>
        </p:spPr>
      </p:sp>
      <p:sp>
        <p:nvSpPr>
          <p:cNvPr id="7" name="Rectangle 10">
            <a:extLst>
              <a:ext uri="{FF2B5EF4-FFF2-40B4-BE49-F238E27FC236}">
                <a16:creationId xmlns:a16="http://schemas.microsoft.com/office/drawing/2014/main" id="{7990846F-3F1A-44C0-89BC-2CEB1E8F58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62210" cy="6858000"/>
          </a:xfrm>
          <a:prstGeom prst="rect">
            <a:avLst/>
          </a:prstGeom>
          <a:solidFill>
            <a:srgbClr val="598997">
              <a:alpha val="40000"/>
            </a:srgbClr>
          </a:solidFill>
          <a:ln w="6350" cap="sq" cmpd="sng" algn="ctr">
            <a:noFill/>
            <a:prstDash val="solid"/>
            <a:miter lim="800000"/>
          </a:ln>
          <a:effectLst/>
        </p:spPr>
      </p:sp>
      <p:sp>
        <p:nvSpPr>
          <p:cNvPr id="13" name="Rectangle 12">
            <a:extLst>
              <a:ext uri="{FF2B5EF4-FFF2-40B4-BE49-F238E27FC236}">
                <a16:creationId xmlns:a16="http://schemas.microsoft.com/office/drawing/2014/main" id="{80F26E69-87D9-4655-AE7B-280A87AA3C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3977" y="164592"/>
            <a:ext cx="4334256" cy="6528816"/>
          </a:xfrm>
          <a:prstGeom prst="rect">
            <a:avLst/>
          </a:prstGeom>
          <a:noFill/>
          <a:ln w="6350" cap="sq" cmpd="sng" algn="ctr">
            <a:solidFill>
              <a:schemeClr val="tx1"/>
            </a:solidFill>
            <a:prstDash val="solid"/>
            <a:miter lim="800000"/>
          </a:ln>
          <a:effectLst>
            <a:softEdge rad="0"/>
          </a:effectLst>
        </p:spPr>
      </p:sp>
      <p:sp>
        <p:nvSpPr>
          <p:cNvPr id="2" name="Title 1">
            <a:extLst>
              <a:ext uri="{FF2B5EF4-FFF2-40B4-BE49-F238E27FC236}">
                <a16:creationId xmlns:a16="http://schemas.microsoft.com/office/drawing/2014/main" id="{C73732E4-E8FF-45E9-8302-F5DCC293336C}"/>
              </a:ext>
            </a:extLst>
          </p:cNvPr>
          <p:cNvSpPr>
            <a:spLocks noGrp="1"/>
          </p:cNvSpPr>
          <p:nvPr>
            <p:ph type="ctrTitle"/>
          </p:nvPr>
        </p:nvSpPr>
        <p:spPr>
          <a:xfrm>
            <a:off x="435209" y="296525"/>
            <a:ext cx="3770914" cy="585974"/>
          </a:xfrm>
        </p:spPr>
        <p:txBody>
          <a:bodyPr>
            <a:normAutofit/>
          </a:bodyPr>
          <a:lstStyle/>
          <a:p>
            <a:r>
              <a:rPr lang="en-US" sz="3600">
                <a:solidFill>
                  <a:schemeClr val="tx1"/>
                </a:solidFill>
              </a:rPr>
              <a:t>ŹRÓDŁA</a:t>
            </a:r>
            <a:endParaRPr lang="en-US" sz="3600" dirty="0">
              <a:solidFill>
                <a:schemeClr val="tx1"/>
              </a:solidFill>
            </a:endParaRPr>
          </a:p>
        </p:txBody>
      </p:sp>
      <p:sp>
        <p:nvSpPr>
          <p:cNvPr id="3" name="Subtitle 2">
            <a:extLst>
              <a:ext uri="{FF2B5EF4-FFF2-40B4-BE49-F238E27FC236}">
                <a16:creationId xmlns:a16="http://schemas.microsoft.com/office/drawing/2014/main" id="{080363C2-FCBF-4EC4-AD92-DE96331623C1}"/>
              </a:ext>
            </a:extLst>
          </p:cNvPr>
          <p:cNvSpPr>
            <a:spLocks noGrp="1"/>
          </p:cNvSpPr>
          <p:nvPr>
            <p:ph type="subTitle" idx="1"/>
          </p:nvPr>
        </p:nvSpPr>
        <p:spPr>
          <a:xfrm>
            <a:off x="434283" y="994544"/>
            <a:ext cx="3772766" cy="5574220"/>
          </a:xfrm>
        </p:spPr>
        <p:txBody>
          <a:bodyPr vert="horz" lIns="91440" tIns="45720" rIns="91440" bIns="45720" rtlCol="0" anchor="t">
            <a:noAutofit/>
          </a:bodyPr>
          <a:lstStyle/>
          <a:p>
            <a:r>
              <a:rPr lang="en-US" i="1">
                <a:solidFill>
                  <a:schemeClr val="tx1"/>
                </a:solidFill>
              </a:rPr>
              <a:t>1. Melchior Wańkowicz, Szkice spod Monte Cassino.</a:t>
            </a:r>
            <a:endParaRPr lang="en-US" i="1" dirty="0">
              <a:solidFill>
                <a:schemeClr val="tx1"/>
              </a:solidFill>
            </a:endParaRPr>
          </a:p>
          <a:p>
            <a:r>
              <a:rPr lang="en-US" i="1" dirty="0">
                <a:solidFill>
                  <a:schemeClr val="tx1"/>
                </a:solidFill>
              </a:rPr>
              <a:t>2. Władysław Anders, Bez </a:t>
            </a:r>
            <a:r>
              <a:rPr lang="en-US" i="1">
                <a:solidFill>
                  <a:schemeClr val="tx1"/>
                </a:solidFill>
              </a:rPr>
              <a:t>ostatniego rodziału. Wspomnienia z lat 1939-1946.</a:t>
            </a:r>
            <a:endParaRPr lang="en-US" i="1" dirty="0">
              <a:solidFill>
                <a:schemeClr val="tx1"/>
              </a:solidFill>
            </a:endParaRPr>
          </a:p>
          <a:p>
            <a:r>
              <a:rPr lang="en-US" i="1">
                <a:solidFill>
                  <a:schemeClr val="tx1"/>
                </a:solidFill>
              </a:rPr>
              <a:t>3. Peter Caddick-Adams, Monte Cassino. Piekło dziesięciu armii.</a:t>
            </a:r>
            <a:endParaRPr lang="en-US" i="1" dirty="0">
              <a:solidFill>
                <a:schemeClr val="tx1"/>
              </a:solidFill>
            </a:endParaRPr>
          </a:p>
          <a:p>
            <a:r>
              <a:rPr lang="en-US" i="1">
                <a:solidFill>
                  <a:schemeClr val="tx1"/>
                </a:solidFill>
              </a:rPr>
              <a:t>4. Melchior Wańkowicz, Bitwa pod Monte Cassino.</a:t>
            </a:r>
            <a:endParaRPr lang="en-US" i="1" dirty="0">
              <a:solidFill>
                <a:schemeClr val="tx1"/>
              </a:solidFill>
            </a:endParaRPr>
          </a:p>
          <a:p>
            <a:r>
              <a:rPr lang="en-US" i="1">
                <a:solidFill>
                  <a:schemeClr val="tx1"/>
                </a:solidFill>
              </a:rPr>
              <a:t>5. Antony Beevor, Druga Wojna   Światowa.</a:t>
            </a:r>
            <a:endParaRPr lang="en-US" i="1" dirty="0">
              <a:solidFill>
                <a:schemeClr val="tx1"/>
              </a:solidFill>
            </a:endParaRPr>
          </a:p>
          <a:p>
            <a:r>
              <a:rPr lang="en-US" i="1" dirty="0">
                <a:solidFill>
                  <a:schemeClr val="tx1"/>
                </a:solidFill>
              </a:rPr>
              <a:t>6. Feliks Konarski, Alfred </a:t>
            </a:r>
            <a:r>
              <a:rPr lang="en-US" i="1">
                <a:solidFill>
                  <a:schemeClr val="tx1"/>
                </a:solidFill>
              </a:rPr>
              <a:t>Schütz, Czerwone maki na Monte Cassino.</a:t>
            </a:r>
            <a:endParaRPr lang="en-US" i="1" dirty="0">
              <a:solidFill>
                <a:schemeClr val="tx1"/>
              </a:solidFill>
            </a:endParaRPr>
          </a:p>
        </p:txBody>
      </p:sp>
    </p:spTree>
    <p:extLst>
      <p:ext uri="{BB962C8B-B14F-4D97-AF65-F5344CB8AC3E}">
        <p14:creationId xmlns:p14="http://schemas.microsoft.com/office/powerpoint/2010/main" val="1159181997"/>
      </p:ext>
    </p:extLst>
  </p:cSld>
  <p:clrMapOvr>
    <a:overrideClrMapping bg1="dk1" tx1="lt1" bg2="dk2" tx2="lt2" accent1="accent1" accent2="accent2" accent3="accent3" accent4="accent4" accent5="accent5" accent6="accent6" hlink="hlink" folHlink="folHlink"/>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7" name="Rectangle 29">
            <a:extLst>
              <a:ext uri="{FF2B5EF4-FFF2-40B4-BE49-F238E27FC236}">
                <a16:creationId xmlns:a16="http://schemas.microsoft.com/office/drawing/2014/main" id="{AA927C3B-99B6-4CC8-9B17-E037F84995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2"/>
          </a:solidFill>
          <a:ln w="6350" cap="sq" cmpd="sng" algn="ctr">
            <a:noFill/>
            <a:prstDash val="solid"/>
            <a:miter lim="800000"/>
          </a:ln>
          <a:effectLst/>
        </p:spPr>
      </p:sp>
      <p:sp>
        <p:nvSpPr>
          <p:cNvPr id="28" name="Rectangle 31">
            <a:extLst>
              <a:ext uri="{FF2B5EF4-FFF2-40B4-BE49-F238E27FC236}">
                <a16:creationId xmlns:a16="http://schemas.microsoft.com/office/drawing/2014/main" id="{1C1D606D-4DA3-4806-8F40-02982F4AD0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42" y="643464"/>
            <a:ext cx="10905291" cy="5571072"/>
          </a:xfrm>
          <a:prstGeom prst="rect">
            <a:avLst/>
          </a:prstGeom>
          <a:solidFill>
            <a:srgbClr val="FFFFFF"/>
          </a:solidFill>
          <a:ln w="9525" cap="flat" cmpd="sng" algn="ctr">
            <a:noFill/>
            <a:prstDash val="solid"/>
          </a:ln>
          <a:effectLst>
            <a:softEdge rad="0"/>
          </a:effectLst>
        </p:spPr>
      </p:sp>
      <p:sp useBgFill="1">
        <p:nvSpPr>
          <p:cNvPr id="29" name="Rectangle 33">
            <a:extLst>
              <a:ext uri="{FF2B5EF4-FFF2-40B4-BE49-F238E27FC236}">
                <a16:creationId xmlns:a16="http://schemas.microsoft.com/office/drawing/2014/main" id="{CD7A4F52-D451-483C-8243-5B0F83B91D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6680" y="809244"/>
            <a:ext cx="10579608" cy="5239512"/>
          </a:xfrm>
          <a:prstGeom prst="rect">
            <a:avLst/>
          </a:prstGeom>
          <a:ln w="6350" cap="sq" cmpd="sng" algn="ctr">
            <a:noFill/>
            <a:prstDash val="solid"/>
            <a:miter lim="800000"/>
          </a:ln>
          <a:effectLst/>
        </p:spPr>
      </p:sp>
      <p:sp>
        <p:nvSpPr>
          <p:cNvPr id="2" name="Title 1">
            <a:extLst>
              <a:ext uri="{FF2B5EF4-FFF2-40B4-BE49-F238E27FC236}">
                <a16:creationId xmlns:a16="http://schemas.microsoft.com/office/drawing/2014/main" id="{98B23ABE-B993-4CE4-9544-BB4124A6C661}"/>
              </a:ext>
            </a:extLst>
          </p:cNvPr>
          <p:cNvSpPr>
            <a:spLocks noGrp="1"/>
          </p:cNvSpPr>
          <p:nvPr>
            <p:ph type="ctrTitle"/>
          </p:nvPr>
        </p:nvSpPr>
        <p:spPr>
          <a:xfrm>
            <a:off x="553554" y="-1756296"/>
            <a:ext cx="10292575" cy="4335616"/>
          </a:xfrm>
        </p:spPr>
        <p:txBody>
          <a:bodyPr>
            <a:normAutofit/>
          </a:bodyPr>
          <a:lstStyle/>
          <a:p>
            <a:pPr algn="r"/>
            <a:r>
              <a:rPr lang="en-US" sz="6000">
                <a:solidFill>
                  <a:schemeClr val="bg1"/>
                </a:solidFill>
              </a:rPr>
              <a:t>ARMIA POLSKA W ZSRR</a:t>
            </a:r>
          </a:p>
        </p:txBody>
      </p:sp>
      <p:sp>
        <p:nvSpPr>
          <p:cNvPr id="3" name="Subtitle 2">
            <a:extLst>
              <a:ext uri="{FF2B5EF4-FFF2-40B4-BE49-F238E27FC236}">
                <a16:creationId xmlns:a16="http://schemas.microsoft.com/office/drawing/2014/main" id="{E080BAA9-C0EF-4F65-9BD7-DFCC28578316}"/>
              </a:ext>
            </a:extLst>
          </p:cNvPr>
          <p:cNvSpPr>
            <a:spLocks noGrp="1"/>
          </p:cNvSpPr>
          <p:nvPr>
            <p:ph type="subTitle" idx="1"/>
          </p:nvPr>
        </p:nvSpPr>
        <p:spPr>
          <a:xfrm>
            <a:off x="876712" y="1260389"/>
            <a:ext cx="10414147" cy="4438389"/>
          </a:xfrm>
          <a:solidFill>
            <a:schemeClr val="tx1"/>
          </a:solidFill>
        </p:spPr>
        <p:txBody>
          <a:bodyPr vert="horz" lIns="91440" tIns="45720" rIns="91440" bIns="45720" rtlCol="0" anchor="ctr">
            <a:normAutofit/>
          </a:bodyPr>
          <a:lstStyle/>
          <a:p>
            <a:pPr algn="l">
              <a:lnSpc>
                <a:spcPct val="110000"/>
              </a:lnSpc>
              <a:spcAft>
                <a:spcPts val="600"/>
              </a:spcAft>
            </a:pPr>
            <a:r>
              <a:rPr lang="en-US" sz="2000">
                <a:solidFill>
                  <a:schemeClr val="bg1"/>
                </a:solidFill>
              </a:rPr>
              <a:t>Po agresji ZSRR na Polskę, 17.09.1939 roku, wschodnie tereny kraju znalazły się pod sowiecką okupacją. Zamieszkująca je ludność padła ofiarą brutalnych represji. W ich wyniku w głębi ZSRR znalazły się setki tysięcy obywateli polskich. Po wybuchu wojny niemiecko-sowieckiej w czerwcu 1941 roku oraz przywróceniu stosunków dyplomatycznych pomiędzy Polską a Związkiem Radzieckim 12 sierpnia 1941 prezydium Rady Najwyższej udzieliło amnestii obywatelom polskim przymusowo przebywającym na terenie ZSRR. Zaś dwa dni później, w Moskwie, podpisano porozumienie wojskowe na mocy którego przystąpiono do tworzenia armii polskiej w Związku Radzieckim. Jej dowódcą mianowano generała Władysława Andersa. Sztab armii ulokowano w Buzułuku. Po ewakuacji z terenów sowieckich w 1942 roku żołnierze armii Andersa przez Iran, Irak, Palestynę, Egipt dotarli do Włoch, gdzie stoczono jedną z najważniejszych bitew II wojny światowej- Bitwę pod Monte Cassino.</a:t>
            </a:r>
            <a:r>
              <a:rPr lang="en-US" sz="800">
                <a:solidFill>
                  <a:schemeClr val="bg1"/>
                </a:solidFill>
              </a:rPr>
              <a:t> </a:t>
            </a:r>
          </a:p>
        </p:txBody>
      </p:sp>
      <p:cxnSp>
        <p:nvCxnSpPr>
          <p:cNvPr id="31" name="Straight Connector 35">
            <a:extLst>
              <a:ext uri="{FF2B5EF4-FFF2-40B4-BE49-F238E27FC236}">
                <a16:creationId xmlns:a16="http://schemas.microsoft.com/office/drawing/2014/main" id="{23413C9D-32A8-4475-92E1-327E029906D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129872" y="2057401"/>
            <a:ext cx="0" cy="2743200"/>
          </a:xfrm>
          <a:prstGeom prst="line">
            <a:avLst/>
          </a:prstGeom>
          <a:ln w="158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7111186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5="http://schemas.microsoft.com/office/powerpoint/2012/main" Requires="p15">
      <p:transition xmlns:p14="http://schemas.microsoft.com/office/powerpoint/2010/main" spd="slow" p14:dur="3250">
        <p15:prstTrans prst="origami"/>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1E94681D-2A4C-4A8D-B9B5-31D440D032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FB65ABA3-820C-4D75-9437-9EFA1ADFE1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11722608" cy="6382512"/>
          </a:xfrm>
          <a:prstGeom prst="rect">
            <a:avLst/>
          </a:prstGeom>
          <a:solidFill>
            <a:schemeClr val="bg1">
              <a:lumMod val="75000"/>
              <a:alpha val="60000"/>
            </a:schemeClr>
          </a:solidFill>
          <a:ln w="6350" cap="flat" cmpd="sng" algn="ctr">
            <a:noFill/>
            <a:prstDash val="solid"/>
          </a:ln>
          <a:effectLst>
            <a:softEdge rad="0"/>
          </a:effectLst>
        </p:spPr>
      </p:sp>
      <p:sp>
        <p:nvSpPr>
          <p:cNvPr id="19" name="Rectangle 18">
            <a:extLst>
              <a:ext uri="{FF2B5EF4-FFF2-40B4-BE49-F238E27FC236}">
                <a16:creationId xmlns:a16="http://schemas.microsoft.com/office/drawing/2014/main" id="{036BF2FB-90D8-48DB-BD34-D040CDCFF2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856" y="374904"/>
            <a:ext cx="11448288" cy="6108192"/>
          </a:xfrm>
          <a:prstGeom prst="rect">
            <a:avLst/>
          </a:prstGeom>
          <a:noFill/>
          <a:ln w="6350" cap="sq" cmpd="sng" algn="ctr">
            <a:solidFill>
              <a:schemeClr val="tx1">
                <a:lumMod val="85000"/>
                <a:lumOff val="15000"/>
              </a:schemeClr>
            </a:solidFill>
            <a:prstDash val="solid"/>
            <a:miter lim="800000"/>
          </a:ln>
          <a:effectLst/>
        </p:spPr>
      </p:sp>
      <p:sp useBgFill="1">
        <p:nvSpPr>
          <p:cNvPr id="21" name="Rectangle 20">
            <a:extLst>
              <a:ext uri="{FF2B5EF4-FFF2-40B4-BE49-F238E27FC236}">
                <a16:creationId xmlns:a16="http://schemas.microsoft.com/office/drawing/2014/main" id="{E192707B-B929-41A7-9B41-E959A1C689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13">
            <a:extLst>
              <a:ext uri="{FF2B5EF4-FFF2-40B4-BE49-F238E27FC236}">
                <a16:creationId xmlns:a16="http://schemas.microsoft.com/office/drawing/2014/main" id="{4CF490F1-59C1-486D-AF89-7033305C309B}"/>
              </a:ext>
            </a:extLst>
          </p:cNvPr>
          <p:cNvPicPr>
            <a:picLocks noChangeAspect="1"/>
          </p:cNvPicPr>
          <p:nvPr/>
        </p:nvPicPr>
        <p:blipFill rotWithShape="1">
          <a:blip r:embed="rId2">
            <a:alphaModFix amt="35000"/>
          </a:blip>
          <a:srcRect/>
          <a:stretch/>
        </p:blipFill>
        <p:spPr>
          <a:xfrm>
            <a:off x="-93946" y="10"/>
            <a:ext cx="12192000" cy="6857988"/>
          </a:xfrm>
          <a:prstGeom prst="rect">
            <a:avLst/>
          </a:prstGeom>
        </p:spPr>
      </p:pic>
      <p:sp>
        <p:nvSpPr>
          <p:cNvPr id="2" name="Title 1">
            <a:extLst>
              <a:ext uri="{FF2B5EF4-FFF2-40B4-BE49-F238E27FC236}">
                <a16:creationId xmlns:a16="http://schemas.microsoft.com/office/drawing/2014/main" id="{770111BC-FC50-4935-B0D5-5035351452ED}"/>
              </a:ext>
            </a:extLst>
          </p:cNvPr>
          <p:cNvSpPr>
            <a:spLocks noGrp="1"/>
          </p:cNvSpPr>
          <p:nvPr>
            <p:ph type="ctrTitle"/>
          </p:nvPr>
        </p:nvSpPr>
        <p:spPr>
          <a:xfrm>
            <a:off x="367430" y="235498"/>
            <a:ext cx="10058400" cy="1371600"/>
          </a:xfrm>
        </p:spPr>
        <p:txBody>
          <a:bodyPr vert="horz" lIns="91440" tIns="45720" rIns="91440" bIns="45720" rtlCol="0" anchor="ctr">
            <a:normAutofit/>
          </a:bodyPr>
          <a:lstStyle/>
          <a:p>
            <a:pPr algn="l">
              <a:lnSpc>
                <a:spcPct val="90000"/>
              </a:lnSpc>
            </a:pPr>
            <a:r>
              <a:rPr lang="en-US" sz="4400" b="1" spc="0"/>
              <a:t>DZIĘKUJĘ ZA UWAGĘ!</a:t>
            </a:r>
            <a:br>
              <a:rPr lang="en-US" sz="4400" b="1" spc="0"/>
            </a:br>
            <a:r>
              <a:rPr lang="en-US" sz="4400" b="1" spc="0"/>
              <a:t>JAKUB CHMIELEWSKI</a:t>
            </a:r>
          </a:p>
        </p:txBody>
      </p:sp>
      <p:sp>
        <p:nvSpPr>
          <p:cNvPr id="9" name="TextBox 8">
            <a:extLst>
              <a:ext uri="{FF2B5EF4-FFF2-40B4-BE49-F238E27FC236}">
                <a16:creationId xmlns:a16="http://schemas.microsoft.com/office/drawing/2014/main" id="{2BDF6458-C936-4D23-BAFC-F36A21D7FE74}"/>
              </a:ext>
            </a:extLst>
          </p:cNvPr>
          <p:cNvSpPr txBox="1"/>
          <p:nvPr/>
        </p:nvSpPr>
        <p:spPr>
          <a:xfrm>
            <a:off x="6004142" y="4190791"/>
            <a:ext cx="10058400" cy="3849624"/>
          </a:xfrm>
          <a:prstGeom prst="rect">
            <a:avLst/>
          </a:prstGeom>
        </p:spPr>
        <p:txBody>
          <a:bodyPr rot="0" spcFirstLastPara="0" vertOverflow="overflow" horzOverflow="overflow" vert="horz" lIns="91440" tIns="45720" rIns="91440" bIns="45720" numCol="1" spcCol="0" rtlCol="0" fromWordArt="0" anchorCtr="0" forceAA="0" compatLnSpc="1">
            <a:prstTxWarp prst="textNoShape">
              <a:avLst/>
            </a:prstTxWarp>
            <a:normAutofit/>
          </a:bodyPr>
          <a:lstStyle/>
          <a:p>
            <a:pPr>
              <a:spcAft>
                <a:spcPts val="600"/>
              </a:spcAft>
              <a:buClr>
                <a:schemeClr val="tx1">
                  <a:lumMod val="85000"/>
                  <a:lumOff val="15000"/>
                </a:schemeClr>
              </a:buClr>
            </a:pPr>
            <a:r>
              <a:rPr lang="en-US" b="1" i="1"/>
              <a:t>,,Czerwone maki na Monte Cassino</a:t>
            </a:r>
            <a:br>
              <a:rPr lang="en-US" b="1" i="1" dirty="0"/>
            </a:br>
            <a:r>
              <a:rPr lang="en-US" b="1" i="1"/>
              <a:t>Zamiast rosy piły polską krew.</a:t>
            </a:r>
            <a:br>
              <a:rPr lang="en-US" b="1" i="1" dirty="0"/>
            </a:br>
            <a:r>
              <a:rPr lang="en-US" b="1" i="1"/>
              <a:t>Po tych makach szedł żołnierz i ginął,</a:t>
            </a:r>
            <a:br>
              <a:rPr lang="en-US" b="1" i="1" dirty="0"/>
            </a:br>
            <a:r>
              <a:rPr lang="en-US" b="1" i="1"/>
              <a:t>Lecz od śmierci silniejszy był gniew.</a:t>
            </a:r>
            <a:br>
              <a:rPr lang="en-US" b="1" i="1" dirty="0"/>
            </a:br>
            <a:r>
              <a:rPr lang="en-US" b="1" i="1"/>
              <a:t>Przejdą lata i wieki przeminą.</a:t>
            </a:r>
            <a:br>
              <a:rPr lang="en-US" b="1" i="1" dirty="0"/>
            </a:br>
            <a:r>
              <a:rPr lang="en-US" b="1" i="1"/>
              <a:t>Pozostaną ślady dawnych dni</a:t>
            </a:r>
            <a:br>
              <a:rPr lang="en-US" b="1" i="1" dirty="0"/>
            </a:br>
            <a:r>
              <a:rPr lang="en-US" b="1" i="1"/>
              <a:t>I wszystkie maki na Monte Cassino</a:t>
            </a:r>
            <a:br>
              <a:rPr lang="en-US" b="1" i="1" dirty="0"/>
            </a:br>
            <a:r>
              <a:rPr lang="en-US" b="1" i="1"/>
              <a:t>Czerwieńsze będą, bo z polskiej wzrosną krwi."</a:t>
            </a:r>
            <a:endParaRPr lang="en-US" i="1"/>
          </a:p>
        </p:txBody>
      </p:sp>
      <p:sp>
        <p:nvSpPr>
          <p:cNvPr id="23" name="Rectangle 22">
            <a:extLst>
              <a:ext uri="{FF2B5EF4-FFF2-40B4-BE49-F238E27FC236}">
                <a16:creationId xmlns:a16="http://schemas.microsoft.com/office/drawing/2014/main" id="{8FB4235C-4505-46C7-AD8F-8769A1972F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11722608" cy="6382512"/>
          </a:xfrm>
          <a:prstGeom prst="rect">
            <a:avLst/>
          </a:prstGeom>
          <a:noFill/>
          <a:ln w="6350" cap="sq" cmpd="sng" algn="ctr">
            <a:solidFill>
              <a:schemeClr val="tx1"/>
            </a:solidFill>
            <a:prstDash val="solid"/>
            <a:miter lim="800000"/>
          </a:ln>
          <a:effectLst>
            <a:softEdge rad="0"/>
          </a:effectLst>
        </p:spPr>
      </p:sp>
    </p:spTree>
    <p:extLst>
      <p:ext uri="{BB962C8B-B14F-4D97-AF65-F5344CB8AC3E}">
        <p14:creationId xmlns:p14="http://schemas.microsoft.com/office/powerpoint/2010/main" val="258471995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5="http://schemas.microsoft.com/office/powerpoint/2012/main" Requires="p15">
      <p:transition xmlns:p14="http://schemas.microsoft.com/office/powerpoint/2010/main" spd="slow" p14:dur="6000">
        <p15:prstTrans prst="curtains"/>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2"/>
                                        </p:tgtEl>
                                      </p:cBhvr>
                                    </p:animEffect>
                                    <p:set>
                                      <p:cBhvr>
                                        <p:cTn id="13" dur="1" fill="hold">
                                          <p:stCondLst>
                                            <p:cond delay="499"/>
                                          </p:stCondLst>
                                        </p:cTn>
                                        <p:tgtEl>
                                          <p:spTgt spid="2"/>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14" presetClass="exit" presetSubtype="10" fill="hold" grpId="0" nodeType="clickEffect">
                                  <p:stCondLst>
                                    <p:cond delay="0"/>
                                  </p:stCondLst>
                                  <p:childTnLst>
                                    <p:animEffect transition="out" filter="randombar(horizontal)">
                                      <p:cBhvr>
                                        <p:cTn id="17" dur="500"/>
                                        <p:tgtEl>
                                          <p:spTgt spid="9"/>
                                        </p:tgtEl>
                                      </p:cBhvr>
                                    </p:animEffect>
                                    <p:set>
                                      <p:cBhvr>
                                        <p:cTn id="18"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B3718E7D-A43F-450F-9BC1-E43DCD9584FD}"/>
              </a:ext>
            </a:extLst>
          </p:cNvPr>
          <p:cNvPicPr>
            <a:picLocks noChangeAspect="1"/>
          </p:cNvPicPr>
          <p:nvPr/>
        </p:nvPicPr>
        <p:blipFill rotWithShape="1">
          <a:blip r:embed="rId2"/>
          <a:srcRect t="2289" b="7711"/>
          <a:stretch/>
        </p:blipFill>
        <p:spPr>
          <a:xfrm>
            <a:off x="123824" y="104785"/>
            <a:ext cx="11934825" cy="6629388"/>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
        <p:nvSpPr>
          <p:cNvPr id="9" name="Rectangle 8">
            <a:extLst>
              <a:ext uri="{FF2B5EF4-FFF2-40B4-BE49-F238E27FC236}">
                <a16:creationId xmlns:a16="http://schemas.microsoft.com/office/drawing/2014/main" id="{0B121716-8B64-478F-ABDB-17030AD1B7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3" y="4530071"/>
            <a:ext cx="12191999" cy="2327926"/>
          </a:xfrm>
          <a:prstGeom prst="rect">
            <a:avLst/>
          </a:prstGeom>
          <a:gradFill flip="none" rotWithShape="1">
            <a:gsLst>
              <a:gs pos="24000">
                <a:schemeClr val="bg1">
                  <a:alpha val="20000"/>
                </a:schemeClr>
              </a:gs>
              <a:gs pos="78000">
                <a:schemeClr val="bg1">
                  <a:alpha val="30000"/>
                </a:schemeClr>
              </a:gs>
              <a:gs pos="50000">
                <a:schemeClr val="bg1">
                  <a:alpha val="30000"/>
                </a:schemeClr>
              </a:gs>
              <a:gs pos="100000">
                <a:schemeClr val="bg1">
                  <a:alpha val="40000"/>
                </a:schemeClr>
              </a:gs>
              <a:gs pos="0">
                <a:schemeClr val="bg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8B23ABE-B993-4CE4-9544-BB4124A6C661}"/>
              </a:ext>
            </a:extLst>
          </p:cNvPr>
          <p:cNvSpPr>
            <a:spLocks noGrp="1"/>
          </p:cNvSpPr>
          <p:nvPr>
            <p:ph type="ctrTitle"/>
          </p:nvPr>
        </p:nvSpPr>
        <p:spPr>
          <a:xfrm>
            <a:off x="2663029" y="292823"/>
            <a:ext cx="11439414" cy="659314"/>
          </a:xfrm>
        </p:spPr>
        <p:txBody>
          <a:bodyPr>
            <a:normAutofit/>
          </a:bodyPr>
          <a:lstStyle/>
          <a:p>
            <a:r>
              <a:rPr lang="en-US" sz="4400" b="1">
                <a:solidFill>
                  <a:schemeClr val="bg1"/>
                </a:solidFill>
                <a:latin typeface="Forte"/>
              </a:rPr>
              <a:t>2 Korpus Polski na frontach</a:t>
            </a:r>
          </a:p>
        </p:txBody>
      </p:sp>
    </p:spTree>
    <p:extLst>
      <p:ext uri="{BB962C8B-B14F-4D97-AF65-F5344CB8AC3E}">
        <p14:creationId xmlns:p14="http://schemas.microsoft.com/office/powerpoint/2010/main" val="232603682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900" decel="100000" fill="hold"/>
                                        <p:tgtEl>
                                          <p:spTgt spid="2"/>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B66F8A2C-B8CF-4B20-9A73-2ADCF63027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solidFill>
            <a:schemeClr val="tx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9" name="Rectangle 18">
            <a:extLst>
              <a:ext uri="{FF2B5EF4-FFF2-40B4-BE49-F238E27FC236}">
                <a16:creationId xmlns:a16="http://schemas.microsoft.com/office/drawing/2014/main" id="{B5DD78E9-DE0D-47AF-A0DB-F475221E3D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2108" y="610955"/>
            <a:ext cx="10927784" cy="5636090"/>
          </a:xfrm>
          <a:prstGeom prst="rect">
            <a:avLst/>
          </a:prstGeom>
          <a:solidFill>
            <a:srgbClr val="FFFFFF"/>
          </a:solidFill>
          <a:ln w="6350" cap="flat" cmpd="sng" algn="ctr">
            <a:noFill/>
            <a:prstDash val="solid"/>
          </a:ln>
          <a:effectLst>
            <a:outerShdw blurRad="50800" algn="ctr" rotWithShape="0">
              <a:prstClr val="black">
                <a:alpha val="66000"/>
              </a:prstClr>
            </a:outerShdw>
            <a:softEdge rad="0"/>
          </a:effectLst>
        </p:spPr>
      </p:sp>
      <p:sp>
        <p:nvSpPr>
          <p:cNvPr id="21" name="Rectangle 20">
            <a:extLst>
              <a:ext uri="{FF2B5EF4-FFF2-40B4-BE49-F238E27FC236}">
                <a16:creationId xmlns:a16="http://schemas.microsoft.com/office/drawing/2014/main" id="{A118D329-2010-4A15-B57C-429FFAE35B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7052" y="777240"/>
            <a:ext cx="10597896" cy="5303520"/>
          </a:xfrm>
          <a:prstGeom prst="rect">
            <a:avLst/>
          </a:prstGeom>
          <a:solidFill>
            <a:schemeClr val="bg1">
              <a:lumMod val="85000"/>
              <a:lumOff val="15000"/>
            </a:schemeClr>
          </a:solidFill>
          <a:ln w="6350" cap="sq" cmpd="sng" algn="ctr">
            <a:solidFill>
              <a:schemeClr val="tx1"/>
            </a:solidFill>
            <a:prstDash val="solid"/>
            <a:miter lim="800000"/>
          </a:ln>
          <a:effectLst/>
        </p:spPr>
      </p:sp>
      <p:sp>
        <p:nvSpPr>
          <p:cNvPr id="2" name="Title 1">
            <a:extLst>
              <a:ext uri="{FF2B5EF4-FFF2-40B4-BE49-F238E27FC236}">
                <a16:creationId xmlns:a16="http://schemas.microsoft.com/office/drawing/2014/main" id="{98B23ABE-B993-4CE4-9544-BB4124A6C661}"/>
              </a:ext>
            </a:extLst>
          </p:cNvPr>
          <p:cNvSpPr>
            <a:spLocks noGrp="1"/>
          </p:cNvSpPr>
          <p:nvPr>
            <p:ph type="ctrTitle"/>
          </p:nvPr>
        </p:nvSpPr>
        <p:spPr>
          <a:xfrm>
            <a:off x="1227638" y="834389"/>
            <a:ext cx="10375496" cy="878183"/>
          </a:xfrm>
        </p:spPr>
        <p:txBody>
          <a:bodyPr anchor="ctr">
            <a:normAutofit/>
          </a:bodyPr>
          <a:lstStyle/>
          <a:p>
            <a:r>
              <a:rPr lang="en-US" sz="5400">
                <a:solidFill>
                  <a:schemeClr val="tx1"/>
                </a:solidFill>
              </a:rPr>
              <a:t>MONTE CASSINO 1944</a:t>
            </a:r>
            <a:r>
              <a:rPr lang="en-US" sz="5400" b="1">
                <a:solidFill>
                  <a:schemeClr val="bg2">
                    <a:lumMod val="20000"/>
                    <a:lumOff val="80000"/>
                  </a:schemeClr>
                </a:solidFill>
              </a:rPr>
              <a:t>       </a:t>
            </a:r>
            <a:endParaRPr lang="en-US">
              <a:solidFill>
                <a:schemeClr val="bg2">
                  <a:lumMod val="20000"/>
                  <a:lumOff val="80000"/>
                </a:schemeClr>
              </a:solidFill>
            </a:endParaRPr>
          </a:p>
        </p:txBody>
      </p:sp>
      <p:sp>
        <p:nvSpPr>
          <p:cNvPr id="3" name="Subtitle 2">
            <a:extLst>
              <a:ext uri="{FF2B5EF4-FFF2-40B4-BE49-F238E27FC236}">
                <a16:creationId xmlns:a16="http://schemas.microsoft.com/office/drawing/2014/main" id="{E080BAA9-C0EF-4F65-9BD7-DFCC28578316}"/>
              </a:ext>
            </a:extLst>
          </p:cNvPr>
          <p:cNvSpPr>
            <a:spLocks noGrp="1"/>
          </p:cNvSpPr>
          <p:nvPr>
            <p:ph type="subTitle" idx="1"/>
          </p:nvPr>
        </p:nvSpPr>
        <p:spPr>
          <a:xfrm>
            <a:off x="863095" y="1644927"/>
            <a:ext cx="7315440" cy="4312402"/>
          </a:xfrm>
        </p:spPr>
        <p:txBody>
          <a:bodyPr vert="horz" lIns="91440" tIns="45720" rIns="91440" bIns="45720" rtlCol="0" anchor="ctr">
            <a:noAutofit/>
          </a:bodyPr>
          <a:lstStyle/>
          <a:p>
            <a:pPr algn="l"/>
            <a:r>
              <a:rPr lang="en-US" sz="1600" b="1">
                <a:solidFill>
                  <a:schemeClr val="tx1"/>
                </a:solidFill>
                <a:ea typeface="+mn-lt"/>
                <a:cs typeface="+mn-lt"/>
              </a:rPr>
              <a:t>Klęska pod Anzio sprawiła, że znowu najważniejsze stało się przełamanie Linii Gustawa. Monte Cassino należy, do tych, którzy panują nad szczytem wzniesienia. Mimo że Monte Cassino nie miało szczególnego znaczenia strategicznego, a było jedynie doskonałym puntkem obserwacyjnym doszło tu tak naprawdę do stoczenia aż 4 bitew między 17.01.1944 a 19.05.1944 roku. Po wyczerpującym okresie walk aliantom udało się pokonać Niemców. W bitwie pod Monte Cassino szczególnie zasłużyli się żołnierze gen. Andersa. Do bitwy z 1944 roku można porównać tylko rzezie pod Verdun i Ypres z czasów I wojny światowej, czy najcięższe walki II wojny światowej na froncie wschodnim. Była to najkrwawsza walka zachodnich </a:t>
            </a:r>
            <a:r>
              <a:rPr lang="en-US" sz="1600" b="1" err="1">
                <a:solidFill>
                  <a:schemeClr val="tx1"/>
                </a:solidFill>
                <a:ea typeface="+mn-lt"/>
                <a:cs typeface="+mn-lt"/>
              </a:rPr>
              <a:t>aliantów</a:t>
            </a:r>
            <a:r>
              <a:rPr lang="en-US" sz="1600" b="1">
                <a:solidFill>
                  <a:schemeClr val="tx1"/>
                </a:solidFill>
                <a:ea typeface="+mn-lt"/>
                <a:cs typeface="+mn-lt"/>
              </a:rPr>
              <a:t> z </a:t>
            </a:r>
            <a:r>
              <a:rPr lang="en-US" sz="1600" b="1" err="1">
                <a:solidFill>
                  <a:schemeClr val="tx1"/>
                </a:solidFill>
                <a:ea typeface="+mn-lt"/>
                <a:cs typeface="+mn-lt"/>
              </a:rPr>
              <a:t>niemieckim</a:t>
            </a:r>
            <a:r>
              <a:rPr lang="en-US" sz="1600" b="1">
                <a:solidFill>
                  <a:schemeClr val="tx1"/>
                </a:solidFill>
                <a:ea typeface="+mn-lt"/>
                <a:cs typeface="+mn-lt"/>
              </a:rPr>
              <a:t> </a:t>
            </a:r>
            <a:r>
              <a:rPr lang="en-US" sz="1600" b="1" err="1">
                <a:solidFill>
                  <a:schemeClr val="tx1"/>
                </a:solidFill>
                <a:ea typeface="+mn-lt"/>
                <a:cs typeface="+mn-lt"/>
              </a:rPr>
              <a:t>Wehrmachtem</a:t>
            </a:r>
            <a:r>
              <a:rPr lang="en-US" sz="1600" b="1">
                <a:solidFill>
                  <a:schemeClr val="tx1"/>
                </a:solidFill>
                <a:ea typeface="+mn-lt"/>
                <a:cs typeface="+mn-lt"/>
              </a:rPr>
              <a:t>. Po </a:t>
            </a:r>
            <a:r>
              <a:rPr lang="en-US" sz="1600" b="1" err="1">
                <a:solidFill>
                  <a:schemeClr val="tx1"/>
                </a:solidFill>
                <a:ea typeface="+mn-lt"/>
                <a:cs typeface="+mn-lt"/>
              </a:rPr>
              <a:t>stronie</a:t>
            </a:r>
            <a:r>
              <a:rPr lang="en-US" sz="1600" b="1">
                <a:solidFill>
                  <a:schemeClr val="tx1"/>
                </a:solidFill>
                <a:ea typeface="+mn-lt"/>
                <a:cs typeface="+mn-lt"/>
              </a:rPr>
              <a:t> </a:t>
            </a:r>
            <a:r>
              <a:rPr lang="en-US" sz="1600" b="1" err="1">
                <a:solidFill>
                  <a:schemeClr val="tx1"/>
                </a:solidFill>
                <a:ea typeface="+mn-lt"/>
                <a:cs typeface="+mn-lt"/>
              </a:rPr>
              <a:t>niemieckiej</a:t>
            </a:r>
            <a:r>
              <a:rPr lang="en-US" sz="1600" b="1">
                <a:solidFill>
                  <a:schemeClr val="tx1"/>
                </a:solidFill>
                <a:ea typeface="+mn-lt"/>
                <a:cs typeface="+mn-lt"/>
              </a:rPr>
              <a:t> </a:t>
            </a:r>
            <a:r>
              <a:rPr lang="en-US" sz="1600" b="1" err="1">
                <a:solidFill>
                  <a:schemeClr val="tx1"/>
                </a:solidFill>
                <a:ea typeface="+mn-lt"/>
                <a:cs typeface="+mn-lt"/>
              </a:rPr>
              <a:t>wielu</a:t>
            </a:r>
            <a:r>
              <a:rPr lang="en-US" sz="1600" b="1">
                <a:solidFill>
                  <a:schemeClr val="tx1"/>
                </a:solidFill>
                <a:ea typeface="+mn-lt"/>
                <a:cs typeface="+mn-lt"/>
              </a:rPr>
              <a:t> </a:t>
            </a:r>
            <a:r>
              <a:rPr lang="en-US" sz="1600" b="1" err="1">
                <a:solidFill>
                  <a:schemeClr val="tx1"/>
                </a:solidFill>
                <a:ea typeface="+mn-lt"/>
                <a:cs typeface="+mn-lt"/>
              </a:rPr>
              <a:t>porównywało</a:t>
            </a:r>
            <a:r>
              <a:rPr lang="en-US" sz="1600" b="1">
                <a:solidFill>
                  <a:schemeClr val="tx1"/>
                </a:solidFill>
                <a:ea typeface="+mn-lt"/>
                <a:cs typeface="+mn-lt"/>
              </a:rPr>
              <a:t> </a:t>
            </a:r>
            <a:r>
              <a:rPr lang="en-US" sz="1600" b="1" err="1">
                <a:solidFill>
                  <a:schemeClr val="tx1"/>
                </a:solidFill>
                <a:ea typeface="+mn-lt"/>
                <a:cs typeface="+mn-lt"/>
              </a:rPr>
              <a:t>ją</a:t>
            </a:r>
            <a:r>
              <a:rPr lang="en-US" sz="1600" b="1">
                <a:solidFill>
                  <a:schemeClr val="tx1"/>
                </a:solidFill>
                <a:ea typeface="+mn-lt"/>
                <a:cs typeface="+mn-lt"/>
              </a:rPr>
              <a:t> </a:t>
            </a:r>
            <a:r>
              <a:rPr lang="en-US" sz="1600" b="1" err="1">
                <a:solidFill>
                  <a:schemeClr val="tx1"/>
                </a:solidFill>
                <a:ea typeface="+mn-lt"/>
                <a:cs typeface="+mn-lt"/>
              </a:rPr>
              <a:t>ze</a:t>
            </a:r>
            <a:r>
              <a:rPr lang="en-US" sz="1600" b="1">
                <a:solidFill>
                  <a:schemeClr val="tx1"/>
                </a:solidFill>
                <a:ea typeface="+mn-lt"/>
                <a:cs typeface="+mn-lt"/>
              </a:rPr>
              <a:t> Stalingradem. Jednak jak doszło do tej bitwy? Co dzięki wygranej zyskali alianci? </a:t>
            </a:r>
            <a:endParaRPr lang="en-US" sz="1600" b="1">
              <a:solidFill>
                <a:schemeClr val="tx1"/>
              </a:solidFill>
            </a:endParaRPr>
          </a:p>
        </p:txBody>
      </p:sp>
      <p:cxnSp>
        <p:nvCxnSpPr>
          <p:cNvPr id="23" name="Straight Connector 22">
            <a:extLst>
              <a:ext uri="{FF2B5EF4-FFF2-40B4-BE49-F238E27FC236}">
                <a16:creationId xmlns:a16="http://schemas.microsoft.com/office/drawing/2014/main" id="{994262BC-EE98-4BD6-82DB-4955E8DCC29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129872" y="2057401"/>
            <a:ext cx="0" cy="274320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pic>
        <p:nvPicPr>
          <p:cNvPr id="5" name="Picture 5">
            <a:extLst>
              <a:ext uri="{FF2B5EF4-FFF2-40B4-BE49-F238E27FC236}">
                <a16:creationId xmlns:a16="http://schemas.microsoft.com/office/drawing/2014/main" id="{5998EE30-9C31-483A-8E3D-8C344DB54DC2}"/>
              </a:ext>
            </a:extLst>
          </p:cNvPr>
          <p:cNvPicPr>
            <a:picLocks noChangeAspect="1"/>
          </p:cNvPicPr>
          <p:nvPr/>
        </p:nvPicPr>
        <p:blipFill rotWithShape="1">
          <a:blip r:embed="rId2"/>
          <a:srcRect l="17785" r="11745" b="461"/>
          <a:stretch/>
        </p:blipFill>
        <p:spPr>
          <a:xfrm>
            <a:off x="8178062" y="2059879"/>
            <a:ext cx="2979531" cy="3042819"/>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Tree>
    <p:extLst>
      <p:ext uri="{BB962C8B-B14F-4D97-AF65-F5344CB8AC3E}">
        <p14:creationId xmlns:p14="http://schemas.microsoft.com/office/powerpoint/2010/main" val="98375830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ppt_w*0.70"/>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animEffect transition="in" filter="fade">
                                      <p:cBhvr>
                                        <p:cTn id="9" dur="10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additive="base">
                                        <p:cTn id="18" dur="500" fill="hold"/>
                                        <p:tgtEl>
                                          <p:spTgt spid="5"/>
                                        </p:tgtEl>
                                        <p:attrNameLst>
                                          <p:attrName>ppt_x</p:attrName>
                                        </p:attrNameLst>
                                      </p:cBhvr>
                                      <p:tavLst>
                                        <p:tav tm="0">
                                          <p:val>
                                            <p:strVal val="#ppt_x"/>
                                          </p:val>
                                        </p:tav>
                                        <p:tav tm="100000">
                                          <p:val>
                                            <p:strVal val="#ppt_x"/>
                                          </p:val>
                                        </p:tav>
                                      </p:tavLst>
                                    </p:anim>
                                    <p:anim calcmode="lin" valueType="num">
                                      <p:cBhvr additive="base">
                                        <p:cTn id="19"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5">
            <a:extLst>
              <a:ext uri="{FF2B5EF4-FFF2-40B4-BE49-F238E27FC236}">
                <a16:creationId xmlns:a16="http://schemas.microsoft.com/office/drawing/2014/main" id="{5DFD55BA-5E7E-44AD-8A16-47FDF0042CE9}"/>
              </a:ext>
            </a:extLst>
          </p:cNvPr>
          <p:cNvPicPr>
            <a:picLocks noChangeAspect="1"/>
          </p:cNvPicPr>
          <p:nvPr/>
        </p:nvPicPr>
        <p:blipFill rotWithShape="1">
          <a:blip r:embed="rId2"/>
          <a:srcRect t="21603"/>
          <a:stretch/>
        </p:blipFill>
        <p:spPr>
          <a:xfrm>
            <a:off x="-41733" y="10"/>
            <a:ext cx="12191979" cy="6857990"/>
          </a:xfrm>
          <a:prstGeom prst="rect">
            <a:avLst/>
          </a:prstGeom>
        </p:spPr>
      </p:pic>
      <p:sp>
        <p:nvSpPr>
          <p:cNvPr id="19" name="Rectangle 18">
            <a:extLst>
              <a:ext uri="{FF2B5EF4-FFF2-40B4-BE49-F238E27FC236}">
                <a16:creationId xmlns:a16="http://schemas.microsoft.com/office/drawing/2014/main" id="{2644B391-9BFE-445C-A9EC-F544BB85FB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7329" y="1808532"/>
            <a:ext cx="5452527" cy="3240936"/>
          </a:xfrm>
          <a:prstGeom prst="rect">
            <a:avLst/>
          </a:prstGeom>
          <a:solidFill>
            <a:schemeClr val="bg1">
              <a:alpha val="30000"/>
            </a:schemeClr>
          </a:solidFill>
          <a:ln w="6350" cap="sq" cmpd="sng" algn="ctr">
            <a:noFill/>
            <a:prstDash val="solid"/>
            <a:miter lim="800000"/>
          </a:ln>
          <a:effectLst/>
        </p:spPr>
      </p:sp>
      <p:sp>
        <p:nvSpPr>
          <p:cNvPr id="21" name="Rectangle 20">
            <a:extLst>
              <a:ext uri="{FF2B5EF4-FFF2-40B4-BE49-F238E27FC236}">
                <a16:creationId xmlns:a16="http://schemas.microsoft.com/office/drawing/2014/main" id="{D58B5B03-F558-411B-B23E-B65754A890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7329" y="1808532"/>
            <a:ext cx="5452527" cy="3240936"/>
          </a:xfrm>
          <a:prstGeom prst="rect">
            <a:avLst/>
          </a:prstGeom>
          <a:solidFill>
            <a:schemeClr val="accent1">
              <a:alpha val="40000"/>
            </a:schemeClr>
          </a:solidFill>
          <a:ln w="6350" cap="sq" cmpd="sng" algn="ctr">
            <a:noFill/>
            <a:prstDash val="solid"/>
            <a:miter lim="800000"/>
          </a:ln>
          <a:effectLst/>
        </p:spPr>
      </p:sp>
      <p:sp>
        <p:nvSpPr>
          <p:cNvPr id="23" name="Rectangle 22">
            <a:extLst>
              <a:ext uri="{FF2B5EF4-FFF2-40B4-BE49-F238E27FC236}">
                <a16:creationId xmlns:a16="http://schemas.microsoft.com/office/drawing/2014/main" id="{80F26E69-87D9-4655-AE7B-280A87AA3C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03272" y="1975104"/>
            <a:ext cx="5120640" cy="2907792"/>
          </a:xfrm>
          <a:prstGeom prst="rect">
            <a:avLst/>
          </a:prstGeom>
          <a:noFill/>
          <a:ln w="6350" cap="sq" cmpd="sng" algn="ctr">
            <a:solidFill>
              <a:schemeClr val="tx1"/>
            </a:solidFill>
            <a:prstDash val="solid"/>
            <a:miter lim="800000"/>
          </a:ln>
          <a:effectLst>
            <a:softEdge rad="0"/>
          </a:effectLst>
        </p:spPr>
      </p:sp>
      <p:sp>
        <p:nvSpPr>
          <p:cNvPr id="2" name="Title 1">
            <a:extLst>
              <a:ext uri="{FF2B5EF4-FFF2-40B4-BE49-F238E27FC236}">
                <a16:creationId xmlns:a16="http://schemas.microsoft.com/office/drawing/2014/main" id="{98B23ABE-B993-4CE4-9544-BB4124A6C661}"/>
              </a:ext>
            </a:extLst>
          </p:cNvPr>
          <p:cNvSpPr>
            <a:spLocks noGrp="1"/>
          </p:cNvSpPr>
          <p:nvPr>
            <p:ph type="ctrTitle"/>
          </p:nvPr>
        </p:nvSpPr>
        <p:spPr>
          <a:xfrm>
            <a:off x="-863807" y="-322202"/>
            <a:ext cx="8846033" cy="1630906"/>
          </a:xfrm>
        </p:spPr>
        <p:txBody>
          <a:bodyPr>
            <a:normAutofit/>
          </a:bodyPr>
          <a:lstStyle/>
          <a:p>
            <a:r>
              <a:rPr lang="en-US" sz="4800" b="1">
                <a:solidFill>
                  <a:schemeClr val="bg1"/>
                </a:solidFill>
              </a:rPr>
              <a:t>KAMPANIA WŁOSKA</a:t>
            </a:r>
          </a:p>
        </p:txBody>
      </p:sp>
      <p:sp>
        <p:nvSpPr>
          <p:cNvPr id="3" name="Subtitle 2">
            <a:extLst>
              <a:ext uri="{FF2B5EF4-FFF2-40B4-BE49-F238E27FC236}">
                <a16:creationId xmlns:a16="http://schemas.microsoft.com/office/drawing/2014/main" id="{E080BAA9-C0EF-4F65-9BD7-DFCC28578316}"/>
              </a:ext>
            </a:extLst>
          </p:cNvPr>
          <p:cNvSpPr>
            <a:spLocks noGrp="1"/>
          </p:cNvSpPr>
          <p:nvPr>
            <p:ph type="subTitle" idx="1"/>
          </p:nvPr>
        </p:nvSpPr>
        <p:spPr>
          <a:xfrm>
            <a:off x="942029" y="1808931"/>
            <a:ext cx="5432689" cy="3242311"/>
          </a:xfrm>
          <a:solidFill>
            <a:schemeClr val="bg1"/>
          </a:solidFill>
        </p:spPr>
        <p:txBody>
          <a:bodyPr vert="horz" lIns="91440" tIns="45720" rIns="91440" bIns="45720" rtlCol="0" anchor="t">
            <a:noAutofit/>
          </a:bodyPr>
          <a:lstStyle/>
          <a:p>
            <a:pPr algn="l">
              <a:lnSpc>
                <a:spcPct val="110000"/>
              </a:lnSpc>
              <a:spcAft>
                <a:spcPts val="600"/>
              </a:spcAft>
            </a:pPr>
            <a:r>
              <a:rPr lang="en-US" sz="1500" b="1">
                <a:solidFill>
                  <a:schemeClr val="tx1"/>
                </a:solidFill>
                <a:latin typeface="Titillium Web"/>
              </a:rPr>
              <a:t>Po zdobyciu Sycylii w 1943 roku, przejściu Włoch na stronę aliantów i lądowaniu tych ostatnich w Kalabrii i pod Salerno wojska aliantów, po raz pierwszy od trzech lat, stanęły naprzeciwko armii niemieckiej na kontynencie europejskim. Oddziały Wehrmachtu skutecznie broniły się i stopniowo cofały się na północ. Masyw Cassino był naturalnym stanowiskiem obronnym na drodze do Rzymu, którego upadek oznaczałby utratę środkowych Włoch. Intensywnie pracowano więc nad fortyfikacjami, których celem było przegrodzenie półwyspu Apenińskiego liniami umocnień.</a:t>
            </a:r>
            <a:endParaRPr lang="en-US" sz="1400" b="1">
              <a:solidFill>
                <a:schemeClr val="tx1"/>
              </a:solidFill>
            </a:endParaRPr>
          </a:p>
        </p:txBody>
      </p:sp>
      <p:sp>
        <p:nvSpPr>
          <p:cNvPr id="25" name="Oval 24">
            <a:extLst>
              <a:ext uri="{FF2B5EF4-FFF2-40B4-BE49-F238E27FC236}">
                <a16:creationId xmlns:a16="http://schemas.microsoft.com/office/drawing/2014/main" id="{E96F2174-E60F-47D9-9BF3-8B9E7EF54B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055814" y="5852160"/>
            <a:ext cx="548640" cy="548640"/>
          </a:xfrm>
          <a:prstGeom prst="ellipse">
            <a:avLst/>
          </a:pr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205141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8702010-68BC-443D-88D4-407773D980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3190" y="457200"/>
            <a:ext cx="11281609" cy="5943603"/>
          </a:xfrm>
          <a:prstGeom prst="rect">
            <a:avLst/>
          </a:prstGeom>
          <a:solidFill>
            <a:srgbClr val="FFFFFF"/>
          </a:solidFill>
          <a:ln w="6350" cap="flat" cmpd="sng" algn="ctr">
            <a:noFill/>
            <a:prstDash val="solid"/>
          </a:ln>
          <a:effectLst>
            <a:outerShdw blurRad="50800" algn="ctr" rotWithShape="0">
              <a:prstClr val="black">
                <a:alpha val="66000"/>
              </a:prstClr>
            </a:outerShdw>
            <a:softEdge rad="0"/>
          </a:effectLst>
        </p:spPr>
      </p:sp>
      <p:sp useBgFill="1">
        <p:nvSpPr>
          <p:cNvPr id="11" name="Rectangle 10">
            <a:extLst>
              <a:ext uri="{FF2B5EF4-FFF2-40B4-BE49-F238E27FC236}">
                <a16:creationId xmlns:a16="http://schemas.microsoft.com/office/drawing/2014/main" id="{CFFB3FCD-ADAB-4198-B351-2D48D2A624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6738" y="621793"/>
            <a:ext cx="10954512" cy="5614416"/>
          </a:xfrm>
          <a:prstGeom prst="rect">
            <a:avLst/>
          </a:prstGeom>
          <a:ln w="6350" cap="sq" cmpd="sng" algn="ctr">
            <a:solidFill>
              <a:schemeClr val="tx1">
                <a:lumMod val="75000"/>
                <a:lumOff val="25000"/>
              </a:schemeClr>
            </a:solidFill>
            <a:prstDash val="solid"/>
            <a:miter lim="800000"/>
          </a:ln>
          <a:effectLst/>
        </p:spPr>
      </p:sp>
      <p:sp>
        <p:nvSpPr>
          <p:cNvPr id="2" name="Title 1">
            <a:extLst>
              <a:ext uri="{FF2B5EF4-FFF2-40B4-BE49-F238E27FC236}">
                <a16:creationId xmlns:a16="http://schemas.microsoft.com/office/drawing/2014/main" id="{98B23ABE-B993-4CE4-9544-BB4124A6C661}"/>
              </a:ext>
            </a:extLst>
          </p:cNvPr>
          <p:cNvSpPr>
            <a:spLocks noGrp="1"/>
          </p:cNvSpPr>
          <p:nvPr>
            <p:ph type="ctrTitle"/>
          </p:nvPr>
        </p:nvSpPr>
        <p:spPr>
          <a:xfrm>
            <a:off x="-932" y="190186"/>
            <a:ext cx="7699625" cy="3042706"/>
          </a:xfrm>
        </p:spPr>
        <p:txBody>
          <a:bodyPr>
            <a:normAutofit/>
          </a:bodyPr>
          <a:lstStyle/>
          <a:p>
            <a:r>
              <a:rPr lang="en-US" sz="5400" b="1">
                <a:solidFill>
                  <a:schemeClr val="tx1"/>
                </a:solidFill>
              </a:rPr>
              <a:t>LINIA GUSTAWA</a:t>
            </a:r>
          </a:p>
        </p:txBody>
      </p:sp>
      <p:sp>
        <p:nvSpPr>
          <p:cNvPr id="3" name="Subtitle 2">
            <a:extLst>
              <a:ext uri="{FF2B5EF4-FFF2-40B4-BE49-F238E27FC236}">
                <a16:creationId xmlns:a16="http://schemas.microsoft.com/office/drawing/2014/main" id="{E080BAA9-C0EF-4F65-9BD7-DFCC28578316}"/>
              </a:ext>
            </a:extLst>
          </p:cNvPr>
          <p:cNvSpPr>
            <a:spLocks noGrp="1"/>
          </p:cNvSpPr>
          <p:nvPr>
            <p:ph type="subTitle" idx="1"/>
          </p:nvPr>
        </p:nvSpPr>
        <p:spPr>
          <a:xfrm>
            <a:off x="618016" y="2030720"/>
            <a:ext cx="6472167" cy="4363594"/>
          </a:xfrm>
        </p:spPr>
        <p:txBody>
          <a:bodyPr vert="horz" lIns="91440" tIns="45720" rIns="91440" bIns="45720" rtlCol="0" anchor="t">
            <a:noAutofit/>
          </a:bodyPr>
          <a:lstStyle/>
          <a:p>
            <a:r>
              <a:rPr lang="en-US" sz="1500">
                <a:ea typeface="+mn-lt"/>
                <a:cs typeface="+mn-lt"/>
              </a:rPr>
              <a:t>System połączonych niemieckich linii obronnych - biegnących przez całą szerokość najwęższej części Włoch między Gaetą i Ortoną. Był to przykład imponującej inżynierii wojskowej. Najpotężniejszy system obronny, z jakim podczas wojny zetknęli się Brytyjczycy i Amerykanie i zapewne najdoskonalsza pozycja obronna w Europie. Niemcy mieli czas na zbadanie każdej możliwej drogi ataku i podjęcie środków zaradczych. Wszędzie kryły się śmiertelne niespodzianki - w każdym miejscu, mogacym posłużyć za osłone podczas natarcia, umieszczono miny lub bomby pułapki. Linia przebiegała przez miejscowość Cassino, leżącą u stóp góry z opactwem benedyktynów na szczycie. Właśnie tutaj niemiecki dowódca Kesselring postanowił stawić opór. Konieczność jej przełamania przez aliantów w celu zdobycia drogi na Rzym stała się bezpośrednią przyczyną wybuchu bitwy pod Monte Cassino w 1944 roku.</a:t>
            </a:r>
            <a:r>
              <a:rPr lang="en-US" sz="1650">
                <a:ea typeface="+mn-lt"/>
                <a:cs typeface="+mn-lt"/>
              </a:rPr>
              <a:t> </a:t>
            </a:r>
            <a:endParaRPr lang="en-US" sz="1650"/>
          </a:p>
        </p:txBody>
      </p:sp>
      <p:sp>
        <p:nvSpPr>
          <p:cNvPr id="13" name="Rectangle 12">
            <a:extLst>
              <a:ext uri="{FF2B5EF4-FFF2-40B4-BE49-F238E27FC236}">
                <a16:creationId xmlns:a16="http://schemas.microsoft.com/office/drawing/2014/main" id="{728BB691-7718-4B75-B2DC-DD370B7D05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34898" y="446824"/>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5" name="Straight Connector 14">
            <a:extLst>
              <a:ext uri="{FF2B5EF4-FFF2-40B4-BE49-F238E27FC236}">
                <a16:creationId xmlns:a16="http://schemas.microsoft.com/office/drawing/2014/main" id="{934E5709-24C6-4EAA-A963-DEB137693CD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149198" y="446823"/>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4A50C428-FB13-481F-9585-5BCCF34DB1E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840838" y="446823"/>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2ABEFF2D-6408-485D-BAD5-EFF000E2564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149198" y="1092118"/>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pic>
        <p:nvPicPr>
          <p:cNvPr id="4" name="Picture 4">
            <a:extLst>
              <a:ext uri="{FF2B5EF4-FFF2-40B4-BE49-F238E27FC236}">
                <a16:creationId xmlns:a16="http://schemas.microsoft.com/office/drawing/2014/main" id="{462D8471-07E3-4273-9DBE-2B9520BADB97}"/>
              </a:ext>
            </a:extLst>
          </p:cNvPr>
          <p:cNvPicPr>
            <a:picLocks noChangeAspect="1"/>
          </p:cNvPicPr>
          <p:nvPr/>
        </p:nvPicPr>
        <p:blipFill rotWithShape="1">
          <a:blip r:embed="rId2"/>
          <a:srcRect l="23347" r="23865" b="2"/>
          <a:stretch/>
        </p:blipFill>
        <p:spPr>
          <a:xfrm>
            <a:off x="7093004" y="444342"/>
            <a:ext cx="4645258" cy="5958880"/>
          </a:xfrm>
          <a:prstGeom prst="rect">
            <a:avLst/>
          </a:prstGeom>
        </p:spPr>
      </p:pic>
    </p:spTree>
    <p:extLst>
      <p:ext uri="{BB962C8B-B14F-4D97-AF65-F5344CB8AC3E}">
        <p14:creationId xmlns:p14="http://schemas.microsoft.com/office/powerpoint/2010/main" val="4243519884"/>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900" decel="100000" fill="hold"/>
                                        <p:tgtEl>
                                          <p:spTgt spid="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30C7DD7-02AC-4BF2-9004-DE691621C1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94A306BA-F168-4DFA-A57A-F4A753B032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86606" y="276008"/>
            <a:ext cx="7248041" cy="6305984"/>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CF9984A-22EC-4B7C-A60F-C631C4CD4D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0209" y="438912"/>
            <a:ext cx="6920834" cy="5980176"/>
          </a:xfrm>
          <a:prstGeom prst="rect">
            <a:avLst/>
          </a:prstGeom>
          <a:noFill/>
          <a:ln w="6350" cap="sq" cmpd="sng" algn="ctr">
            <a:solidFill>
              <a:schemeClr val="tx1">
                <a:lumMod val="75000"/>
                <a:lumOff val="25000"/>
              </a:schemeClr>
            </a:solidFill>
            <a:prstDash val="solid"/>
            <a:miter lim="800000"/>
          </a:ln>
          <a:effectLst/>
        </p:spPr>
      </p:sp>
      <p:sp>
        <p:nvSpPr>
          <p:cNvPr id="2" name="Title 1">
            <a:extLst>
              <a:ext uri="{FF2B5EF4-FFF2-40B4-BE49-F238E27FC236}">
                <a16:creationId xmlns:a16="http://schemas.microsoft.com/office/drawing/2014/main" id="{98B23ABE-B993-4CE4-9544-BB4124A6C661}"/>
              </a:ext>
            </a:extLst>
          </p:cNvPr>
          <p:cNvSpPr>
            <a:spLocks noGrp="1"/>
          </p:cNvSpPr>
          <p:nvPr>
            <p:ph type="ctrTitle"/>
          </p:nvPr>
        </p:nvSpPr>
        <p:spPr>
          <a:xfrm>
            <a:off x="1626968" y="541590"/>
            <a:ext cx="4577756" cy="941862"/>
          </a:xfrm>
          <a:solidFill>
            <a:schemeClr val="accent5">
              <a:lumMod val="60000"/>
              <a:lumOff val="40000"/>
            </a:schemeClr>
          </a:solidFill>
          <a:ln w="57150">
            <a:solidFill>
              <a:schemeClr val="tx1"/>
            </a:solidFill>
          </a:ln>
        </p:spPr>
        <p:txBody>
          <a:bodyPr>
            <a:normAutofit fontScale="90000"/>
          </a:bodyPr>
          <a:lstStyle/>
          <a:p>
            <a:pPr algn="l"/>
            <a:r>
              <a:rPr lang="en-US" sz="5400">
                <a:solidFill>
                  <a:schemeClr val="tx1"/>
                </a:solidFill>
              </a:rPr>
              <a:t>WŁOSKI BUT</a:t>
            </a:r>
          </a:p>
        </p:txBody>
      </p:sp>
      <p:sp>
        <p:nvSpPr>
          <p:cNvPr id="3" name="Subtitle 2">
            <a:extLst>
              <a:ext uri="{FF2B5EF4-FFF2-40B4-BE49-F238E27FC236}">
                <a16:creationId xmlns:a16="http://schemas.microsoft.com/office/drawing/2014/main" id="{E080BAA9-C0EF-4F65-9BD7-DFCC28578316}"/>
              </a:ext>
            </a:extLst>
          </p:cNvPr>
          <p:cNvSpPr>
            <a:spLocks noGrp="1"/>
          </p:cNvSpPr>
          <p:nvPr>
            <p:ph type="subTitle" idx="1"/>
          </p:nvPr>
        </p:nvSpPr>
        <p:spPr>
          <a:xfrm>
            <a:off x="7544460" y="83926"/>
            <a:ext cx="4579387" cy="6853946"/>
          </a:xfrm>
        </p:spPr>
        <p:txBody>
          <a:bodyPr anchor="ctr">
            <a:normAutofit fontScale="77500" lnSpcReduction="20000"/>
          </a:bodyPr>
          <a:lstStyle/>
          <a:p>
            <a:pPr algn="l"/>
            <a:r>
              <a:rPr lang="en-US" sz="2400">
                <a:ea typeface="+mn-lt"/>
                <a:cs typeface="+mn-lt"/>
              </a:rPr>
              <a:t>Przez Cassino wiodła jedna z dwóch dróg umożliwiających marsz na Rzym (druga droga wiodła wzdłuż Morza Tyrreńskiego). Pozostałą część półwyspu przegradzały trudno dostępne góry. Obsadziwszy masywy górskie Niemcy mogli panować nad wiodącymi dolinami drogami, całkowicie blokując wojska alianckie.</a:t>
            </a:r>
            <a:endParaRPr lang="en-US"/>
          </a:p>
          <a:p>
            <a:pPr algn="l"/>
            <a:r>
              <a:rPr lang="en-US" sz="2400">
                <a:ea typeface="+mn-lt"/>
                <a:cs typeface="+mn-lt"/>
              </a:rPr>
              <a:t>Postęp kampanii włoskiej był tak boleśnie powolny, że zaczęła budzić zażenowanie, doprowadzając do konfliktów w obozie aliantów. Zadanie, które postawili przed sobą zachodni dowódcy było piekielnie trudne. Już przecież Hannibal wolał przebyć Alpy niż obrać bezpośrednią drogę z Kartaginy na stolicę Imperium Rzymskiego, a Napoleon miał powiedzieć: "Włochy to but. Trzeba wchodzić w nie od góry. Od Belizariusza w 536 roku, Rzymu od południa nie zajął nikt.</a:t>
            </a:r>
            <a:endParaRPr lang="en-US"/>
          </a:p>
          <a:p>
            <a:pPr algn="l"/>
            <a:endParaRPr lang="en-US" sz="2400">
              <a:solidFill>
                <a:schemeClr val="tx1"/>
              </a:solidFill>
            </a:endParaRPr>
          </a:p>
        </p:txBody>
      </p:sp>
      <p:pic>
        <p:nvPicPr>
          <p:cNvPr id="4" name="Picture 4">
            <a:extLst>
              <a:ext uri="{FF2B5EF4-FFF2-40B4-BE49-F238E27FC236}">
                <a16:creationId xmlns:a16="http://schemas.microsoft.com/office/drawing/2014/main" id="{73BD8CB9-3FCE-478B-ACF5-F6ED9970891D}"/>
              </a:ext>
            </a:extLst>
          </p:cNvPr>
          <p:cNvPicPr>
            <a:picLocks noChangeAspect="1"/>
          </p:cNvPicPr>
          <p:nvPr/>
        </p:nvPicPr>
        <p:blipFill>
          <a:blip r:embed="rId2"/>
          <a:stretch>
            <a:fillRect/>
          </a:stretch>
        </p:blipFill>
        <p:spPr>
          <a:xfrm>
            <a:off x="757824" y="1652908"/>
            <a:ext cx="6313118" cy="4575140"/>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Tree>
    <p:extLst>
      <p:ext uri="{BB962C8B-B14F-4D97-AF65-F5344CB8AC3E}">
        <p14:creationId xmlns:p14="http://schemas.microsoft.com/office/powerpoint/2010/main" val="4130252347"/>
      </p:ext>
    </p:extLst>
  </p:cSld>
  <p:clrMapOvr>
    <a:masterClrMapping/>
  </p:clrMapOvr>
  <mc:AlternateContent xmlns:mc="http://schemas.openxmlformats.org/markup-compatibility/2006">
    <mc:Choice xmlns:p14="http://schemas.microsoft.com/office/powerpoint/2010/main" Requires="p14">
      <p:transition spd="slow" p14:dur="900">
        <p14:warp dir="in"/>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trips(down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1699D7EE-9268-4814-9BA5-D0E2B7DC3830}"/>
              </a:ext>
            </a:extLst>
          </p:cNvPr>
          <p:cNvPicPr>
            <a:picLocks noChangeAspect="1"/>
          </p:cNvPicPr>
          <p:nvPr/>
        </p:nvPicPr>
        <p:blipFill rotWithShape="1">
          <a:blip r:embed="rId2"/>
          <a:srcRect l="49167" t="-153" r="563" b="49299"/>
          <a:stretch/>
        </p:blipFill>
        <p:spPr>
          <a:xfrm>
            <a:off x="3107770" y="-10429"/>
            <a:ext cx="9220439" cy="6859131"/>
          </a:xfrm>
          <a:prstGeom prst="rect">
            <a:avLst/>
          </a:prstGeom>
        </p:spPr>
      </p:pic>
      <p:sp>
        <p:nvSpPr>
          <p:cNvPr id="9" name="Rectangle 8">
            <a:extLst>
              <a:ext uri="{FF2B5EF4-FFF2-40B4-BE49-F238E27FC236}">
                <a16:creationId xmlns:a16="http://schemas.microsoft.com/office/drawing/2014/main" id="{2644B391-9BFE-445C-A9EC-F544BB85FB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62210" cy="6858000"/>
          </a:xfrm>
          <a:prstGeom prst="rect">
            <a:avLst/>
          </a:prstGeom>
          <a:solidFill>
            <a:schemeClr val="bg1">
              <a:lumMod val="75000"/>
              <a:lumOff val="25000"/>
            </a:schemeClr>
          </a:solidFill>
          <a:ln w="6350" cap="sq" cmpd="sng" algn="ctr">
            <a:noFill/>
            <a:prstDash val="solid"/>
            <a:miter lim="800000"/>
          </a:ln>
          <a:effectLst/>
        </p:spPr>
      </p:sp>
      <p:sp>
        <p:nvSpPr>
          <p:cNvPr id="11" name="Rectangle 10">
            <a:extLst>
              <a:ext uri="{FF2B5EF4-FFF2-40B4-BE49-F238E27FC236}">
                <a16:creationId xmlns:a16="http://schemas.microsoft.com/office/drawing/2014/main" id="{80F26E69-87D9-4655-AE7B-280A87AA3C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3977" y="164592"/>
            <a:ext cx="4334256" cy="6528816"/>
          </a:xfrm>
          <a:prstGeom prst="rect">
            <a:avLst/>
          </a:prstGeom>
          <a:noFill/>
          <a:ln w="6350" cap="sq" cmpd="sng" algn="ctr">
            <a:solidFill>
              <a:schemeClr val="tx1"/>
            </a:solidFill>
            <a:prstDash val="solid"/>
            <a:miter lim="800000"/>
          </a:ln>
          <a:effectLst>
            <a:softEdge rad="0"/>
          </a:effectLst>
        </p:spPr>
      </p:sp>
      <p:sp>
        <p:nvSpPr>
          <p:cNvPr id="2" name="Title 1">
            <a:extLst>
              <a:ext uri="{FF2B5EF4-FFF2-40B4-BE49-F238E27FC236}">
                <a16:creationId xmlns:a16="http://schemas.microsoft.com/office/drawing/2014/main" id="{98B23ABE-B993-4CE4-9544-BB4124A6C661}"/>
              </a:ext>
            </a:extLst>
          </p:cNvPr>
          <p:cNvSpPr>
            <a:spLocks noGrp="1"/>
          </p:cNvSpPr>
          <p:nvPr>
            <p:ph type="ctrTitle"/>
          </p:nvPr>
        </p:nvSpPr>
        <p:spPr>
          <a:xfrm>
            <a:off x="38552" y="-214953"/>
            <a:ext cx="4334587" cy="3341700"/>
          </a:xfrm>
        </p:spPr>
        <p:txBody>
          <a:bodyPr>
            <a:normAutofit/>
          </a:bodyPr>
          <a:lstStyle/>
          <a:p>
            <a:r>
              <a:rPr lang="en-US" sz="4800" b="1">
                <a:solidFill>
                  <a:schemeClr val="accent1">
                    <a:lumMod val="60000"/>
                    <a:lumOff val="40000"/>
                  </a:schemeClr>
                </a:solidFill>
              </a:rPr>
              <a:t>KLASZTOR MONTE CASSINO</a:t>
            </a:r>
          </a:p>
        </p:txBody>
      </p:sp>
      <p:sp>
        <p:nvSpPr>
          <p:cNvPr id="3" name="Subtitle 2">
            <a:extLst>
              <a:ext uri="{FF2B5EF4-FFF2-40B4-BE49-F238E27FC236}">
                <a16:creationId xmlns:a16="http://schemas.microsoft.com/office/drawing/2014/main" id="{E080BAA9-C0EF-4F65-9BD7-DFCC28578316}"/>
              </a:ext>
            </a:extLst>
          </p:cNvPr>
          <p:cNvSpPr>
            <a:spLocks noGrp="1"/>
          </p:cNvSpPr>
          <p:nvPr>
            <p:ph type="subTitle" idx="1"/>
          </p:nvPr>
        </p:nvSpPr>
        <p:spPr>
          <a:xfrm>
            <a:off x="434284" y="2695997"/>
            <a:ext cx="3793642" cy="3883206"/>
          </a:xfrm>
        </p:spPr>
        <p:txBody>
          <a:bodyPr vert="horz" lIns="91440" tIns="45720" rIns="91440" bIns="45720" rtlCol="0" anchor="t">
            <a:noAutofit/>
          </a:bodyPr>
          <a:lstStyle/>
          <a:p>
            <a:r>
              <a:rPr lang="en-US" sz="1600">
                <a:ea typeface="+mn-lt"/>
                <a:cs typeface="+mn-lt"/>
              </a:rPr>
              <a:t>Górujący nad doliną klasztor Monte Cassino był jednym z najświętszych miejsc chrześcijaństwa. Założone, podobno przez rzymskiego arystokratę św. Benedykta w 529 roku, opactwo, przez wiele wieków uchodziło za bastion wiary chrześcijańskiej. Po zażartej i brutalnej bitwie, która odbyła się w jego cieniu podczas II wojny światowej, zaczął też reprezentować coś innego: ludzkie poświęcenie i niemal niewyobrażalne cierpienie.</a:t>
            </a:r>
            <a:endParaRPr lang="en-US" sz="1600"/>
          </a:p>
        </p:txBody>
      </p:sp>
    </p:spTree>
    <p:extLst>
      <p:ext uri="{BB962C8B-B14F-4D97-AF65-F5344CB8AC3E}">
        <p14:creationId xmlns:p14="http://schemas.microsoft.com/office/powerpoint/2010/main" val="420407177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1600">
        <p14:prism isContent="1" isInverted="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avonVTI">
  <a:themeElements>
    <a:clrScheme name="Custom 8">
      <a:dk1>
        <a:sysClr val="windowText" lastClr="000000"/>
      </a:dk1>
      <a:lt1>
        <a:sysClr val="window" lastClr="FFFFFF"/>
      </a:lt1>
      <a:dk2>
        <a:srgbClr val="696464"/>
      </a:dk2>
      <a:lt2>
        <a:srgbClr val="E9E5DC"/>
      </a:lt2>
      <a:accent1>
        <a:srgbClr val="96A9A9"/>
      </a:accent1>
      <a:accent2>
        <a:srgbClr val="CB581F"/>
      </a:accent2>
      <a:accent3>
        <a:srgbClr val="A28E6A"/>
      </a:accent3>
      <a:accent4>
        <a:srgbClr val="956251"/>
      </a:accent4>
      <a:accent5>
        <a:srgbClr val="918485"/>
      </a:accent5>
      <a:accent6>
        <a:srgbClr val="855D5D"/>
      </a:accent6>
      <a:hlink>
        <a:srgbClr val="D0690C"/>
      </a:hlink>
      <a:folHlink>
        <a:srgbClr val="9696A0"/>
      </a:folHlink>
    </a:clrScheme>
    <a:fontScheme name="Savon">
      <a:majorFont>
        <a:latin typeface="Georgia Pro Cond Black" panose="02020404030301010803"/>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eorgia Pro" panose="02020404030301010803"/>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Savon">
      <a:fillStyleLst>
        <a:solidFill>
          <a:schemeClr val="phClr"/>
        </a:solidFill>
        <a:gradFill rotWithShape="1">
          <a:gsLst>
            <a:gs pos="0">
              <a:schemeClr val="phClr">
                <a:tint val="60000"/>
                <a:satMod val="105000"/>
                <a:lumMod val="105000"/>
              </a:schemeClr>
            </a:gs>
            <a:gs pos="100000">
              <a:schemeClr val="phClr">
                <a:tint val="65000"/>
                <a:satMod val="100000"/>
                <a:lumMod val="100000"/>
              </a:schemeClr>
            </a:gs>
            <a:gs pos="100000">
              <a:schemeClr val="phClr">
                <a:tint val="70000"/>
                <a:satMod val="100000"/>
                <a:lumMod val="100000"/>
              </a:schemeClr>
            </a:gs>
          </a:gsLst>
          <a:lin ang="5400000" scaled="0"/>
        </a:gradFill>
        <a:gradFill rotWithShape="1">
          <a:gsLst>
            <a:gs pos="0">
              <a:schemeClr val="phClr">
                <a:satMod val="100000"/>
                <a:lumMod val="100000"/>
              </a:schemeClr>
            </a:gs>
            <a:gs pos="50000">
              <a:schemeClr val="phClr">
                <a:shade val="99000"/>
                <a:satMod val="105000"/>
                <a:lumMod val="100000"/>
              </a:schemeClr>
            </a:gs>
            <a:gs pos="100000">
              <a:schemeClr val="phClr">
                <a:shade val="98000"/>
                <a:satMod val="105000"/>
                <a:lumMod val="100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38100" dist="12700" dir="5400000" algn="ctr" rotWithShape="0">
              <a:srgbClr val="000000">
                <a:alpha val="63000"/>
              </a:srgbClr>
            </a:outerShdw>
          </a:effectLst>
        </a:effectStyle>
        <a:effectStyle>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a:effectStyle>
      </a:effectStyleLst>
      <a:bgFillStyleLst>
        <a:solidFill>
          <a:schemeClr val="phClr"/>
        </a:solidFill>
        <a:gradFill rotWithShape="1">
          <a:gsLst>
            <a:gs pos="0">
              <a:schemeClr val="phClr">
                <a:tint val="80000"/>
                <a:shade val="100000"/>
                <a:satMod val="300000"/>
              </a:schemeClr>
            </a:gs>
            <a:gs pos="100000">
              <a:schemeClr val="phClr">
                <a:tint val="100000"/>
                <a:shade val="30000"/>
                <a:satMod val="200000"/>
              </a:schemeClr>
            </a:gs>
          </a:gsLst>
          <a:path path="circle">
            <a:fillToRect l="50000" t="50000" r="50000" b="50000"/>
          </a:path>
        </a:gradFill>
        <a:blipFill rotWithShape="1">
          <a:blip xmlns:r="http://schemas.openxmlformats.org/officeDocument/2006/relationships" r:embed="rId1">
            <a:duotone>
              <a:schemeClr val="phClr">
                <a:tint val="95000"/>
              </a:schemeClr>
              <a:schemeClr val="phClr">
                <a:shade val="92000"/>
                <a:satMod val="115000"/>
              </a:schemeClr>
            </a:duotone>
          </a:blip>
          <a:tile tx="0" ty="0" sx="60000" sy="60000" flip="none" algn="tl"/>
        </a:blipFill>
      </a:bgFillStyleLst>
    </a:fmtScheme>
  </a:themeElements>
  <a:objectDefaults/>
  <a:extraClrSchemeLst/>
  <a:extLst>
    <a:ext uri="{05A4C25C-085E-4340-85A3-A5531E510DB2}">
      <thm15:themeFamily xmlns:thm15="http://schemas.microsoft.com/office/thememl/2012/main" name="SavonVTI" id="{A72E8C35-66DD-49F8-AF66-813F19B983AE}" vid="{93CCBC76-B7A1-4C3D-93EA-5CE34C4670F9}"/>
    </a:ext>
  </a:extLst>
</a:theme>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30</Slides>
  <Notes>0</Notes>
  <HiddenSlides>0</HiddenSlides>
  <ScaleCrop>false</ScaleCrop>
  <HeadingPairs>
    <vt:vector size="4" baseType="variant">
      <vt:variant>
        <vt:lpstr>Theme</vt:lpstr>
      </vt:variant>
      <vt:variant>
        <vt:i4>1</vt:i4>
      </vt:variant>
      <vt:variant>
        <vt:lpstr>Slide Titles</vt:lpstr>
      </vt:variant>
      <vt:variant>
        <vt:i4>30</vt:i4>
      </vt:variant>
    </vt:vector>
  </HeadingPairs>
  <TitlesOfParts>
    <vt:vector size="31" baseType="lpstr">
      <vt:lpstr>SavonVTI</vt:lpstr>
      <vt:lpstr>BITWA POD MONTE CASSINO, CZYLI JAK ŻOŁNIERZE POLSCY WSŁAWILI IMIĘ CAŁEGO NARODU</vt:lpstr>
      <vt:lpstr>II WOJNA ŚWIATOWA</vt:lpstr>
      <vt:lpstr>ARMIA POLSKA W ZSRR</vt:lpstr>
      <vt:lpstr>2 Korpus Polski na frontach</vt:lpstr>
      <vt:lpstr>MONTE CASSINO 1944       </vt:lpstr>
      <vt:lpstr>KAMPANIA WŁOSKA</vt:lpstr>
      <vt:lpstr>LINIA GUSTAWA</vt:lpstr>
      <vt:lpstr>WŁOSKI BUT</vt:lpstr>
      <vt:lpstr>KLASZTOR MONTE CASSINO</vt:lpstr>
      <vt:lpstr>PowerPoint Presentation</vt:lpstr>
      <vt:lpstr>ZADANIE, KTÓRE NAM PRZYPADŁO ROZSŁAWI NA CAŁY ŚWIAT IMIĘ ŻOŁNIERZA POLSKIEGO...</vt:lpstr>
      <vt:lpstr> POLACY W BITWIE POD MONTE CASSINO</vt:lpstr>
      <vt:lpstr>2 KORPUS POLSKI</vt:lpstr>
      <vt:lpstr>3 DYWIZJA  STRZELCÓW KARPACKICH</vt:lpstr>
      <vt:lpstr>5 KRESOWA DYWIZJA PIECHOTY</vt:lpstr>
      <vt:lpstr>2 WARSZAWSKA DYWIZJA PANCERNA</vt:lpstr>
      <vt:lpstr>PRZEBIEG WALK  POD MONTE CASSINO</vt:lpstr>
      <vt:lpstr>PIERWSZE NATARCIE</vt:lpstr>
      <vt:lpstr>DRUGIE NATARCIE</vt:lpstr>
      <vt:lpstr>PLAMA NA HONORZE ALIANTÓW- ZBURZENIE KLASZTORU</vt:lpstr>
      <vt:lpstr>TRZECIE NATARCIE</vt:lpstr>
      <vt:lpstr>DECYDUJĄCE NATARCIE</vt:lpstr>
      <vt:lpstr>PowerPoint Presentation</vt:lpstr>
      <vt:lpstr>POLSKA FLAGA NA MONTE CASSINO</vt:lpstr>
      <vt:lpstr>BILANS  WALK</vt:lpstr>
      <vt:lpstr>PowerPoint Presentation</vt:lpstr>
      <vt:lpstr>WOJTEK - MIŚ WALCZĄCY W POLSKIEJ ARMII</vt:lpstr>
      <vt:lpstr>UPAMIĘTNIENIE </vt:lpstr>
      <vt:lpstr>ŹRÓDŁA</vt:lpstr>
      <vt:lpstr>DZIĘKUJĘ ZA UWAGĘ! JAKUB CHMIELEWSKI</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revision>221</cp:revision>
  <dcterms:created xsi:type="dcterms:W3CDTF">2021-02-05T22:50:56Z</dcterms:created>
  <dcterms:modified xsi:type="dcterms:W3CDTF">2021-02-08T12:32:24Z</dcterms:modified>
</cp:coreProperties>
</file>